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95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197060"/>
            <a:ext cx="5332690" cy="833199"/>
          </a:xfrm>
          <a:prstGeom prst="rect">
            <a:avLst/>
          </a:prstGeom>
          <a:noFill/>
          <a:ln/>
        </p:spPr>
        <p:txBody>
          <a:bodyPr wrap="none" rtlCol="0" anchor="t"/>
          <a:lstStyle/>
          <a:p>
            <a:pPr marL="0" indent="0">
              <a:lnSpc>
                <a:spcPts val="6561"/>
              </a:lnSpc>
              <a:buNone/>
            </a:pPr>
            <a:r>
              <a:rPr lang="en-US" sz="5249" dirty="0">
                <a:solidFill>
                  <a:srgbClr val="EBCCBB"/>
                </a:solidFill>
                <a:latin typeface="Gelasio" pitchFamily="34" charset="0"/>
                <a:ea typeface="Gelasio" pitchFamily="34" charset="-122"/>
                <a:cs typeface="Gelasio" pitchFamily="34" charset="-120"/>
              </a:rPr>
              <a:t>Lunar Navigation</a:t>
            </a:r>
            <a:endParaRPr lang="en-US" sz="5249" dirty="0"/>
          </a:p>
        </p:txBody>
      </p:sp>
      <p:sp>
        <p:nvSpPr>
          <p:cNvPr id="6" name="Text 3"/>
          <p:cNvSpPr/>
          <p:nvPr/>
        </p:nvSpPr>
        <p:spPr>
          <a:xfrm>
            <a:off x="833199" y="3363516"/>
            <a:ext cx="747760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Lunar navigation is a fascinating and complex task that requires advanced technology and precise mapping for safe and accurate landings on the moon. Let's explore the key elements involved in this exciting process!</a:t>
            </a:r>
            <a:endParaRPr lang="en-US" sz="1750" dirty="0"/>
          </a:p>
        </p:txBody>
      </p:sp>
      <p:sp>
        <p:nvSpPr>
          <p:cNvPr id="7" name="Text 4"/>
          <p:cNvSpPr/>
          <p:nvPr/>
        </p:nvSpPr>
        <p:spPr>
          <a:xfrm>
            <a:off x="833199" y="4679633"/>
            <a:ext cx="7477601" cy="284321"/>
          </a:xfrm>
          <a:prstGeom prst="rect">
            <a:avLst/>
          </a:prstGeom>
          <a:noFill/>
          <a:ln/>
        </p:spPr>
        <p:txBody>
          <a:bodyPr wrap="none" rtlCol="0" anchor="t"/>
          <a:lstStyle/>
          <a:p>
            <a:pPr marL="0" indent="0" algn="r">
              <a:lnSpc>
                <a:spcPts val="2239"/>
              </a:lnSpc>
              <a:buNone/>
            </a:pPr>
            <a:r>
              <a:rPr lang="en-US" sz="1400" dirty="0">
                <a:solidFill>
                  <a:srgbClr val="C9C2C0"/>
                </a:solidFill>
                <a:latin typeface="Gelasio" pitchFamily="34" charset="0"/>
                <a:ea typeface="Gelasio" pitchFamily="34" charset="-122"/>
                <a:cs typeface="Gelasio" pitchFamily="34" charset="-120"/>
              </a:rPr>
              <a:t>By </a:t>
            </a:r>
            <a:endParaRPr lang="en-US" sz="1400" dirty="0"/>
          </a:p>
        </p:txBody>
      </p:sp>
      <p:sp>
        <p:nvSpPr>
          <p:cNvPr id="8" name="Text 5"/>
          <p:cNvSpPr/>
          <p:nvPr/>
        </p:nvSpPr>
        <p:spPr>
          <a:xfrm>
            <a:off x="833199" y="5213866"/>
            <a:ext cx="7477601" cy="284321"/>
          </a:xfrm>
          <a:prstGeom prst="rect">
            <a:avLst/>
          </a:prstGeom>
          <a:noFill/>
          <a:ln/>
        </p:spPr>
        <p:txBody>
          <a:bodyPr wrap="none" rtlCol="0" anchor="t"/>
          <a:lstStyle/>
          <a:p>
            <a:pPr marL="0" indent="0" algn="r">
              <a:lnSpc>
                <a:spcPts val="2239"/>
              </a:lnSpc>
              <a:buNone/>
            </a:pPr>
            <a:r>
              <a:rPr lang="en-US" sz="1400" dirty="0">
                <a:solidFill>
                  <a:srgbClr val="C9C2C0"/>
                </a:solidFill>
                <a:latin typeface="Gelasio" pitchFamily="34" charset="0"/>
                <a:ea typeface="Gelasio" pitchFamily="34" charset="-122"/>
                <a:cs typeface="Gelasio" pitchFamily="34" charset="-120"/>
              </a:rPr>
              <a:t>Rahul Kumar Singh (UI21CS44)</a:t>
            </a:r>
            <a:endParaRPr lang="en-US" sz="1400" dirty="0"/>
          </a:p>
        </p:txBody>
      </p:sp>
      <p:sp>
        <p:nvSpPr>
          <p:cNvPr id="9" name="Text 6"/>
          <p:cNvSpPr/>
          <p:nvPr/>
        </p:nvSpPr>
        <p:spPr>
          <a:xfrm>
            <a:off x="833199" y="5748099"/>
            <a:ext cx="7477601" cy="284321"/>
          </a:xfrm>
          <a:prstGeom prst="rect">
            <a:avLst/>
          </a:prstGeom>
          <a:noFill/>
          <a:ln/>
        </p:spPr>
        <p:txBody>
          <a:bodyPr wrap="none" rtlCol="0" anchor="t"/>
          <a:lstStyle/>
          <a:p>
            <a:pPr marL="0" indent="0" algn="r">
              <a:lnSpc>
                <a:spcPts val="2239"/>
              </a:lnSpc>
              <a:buNone/>
            </a:pPr>
            <a:r>
              <a:rPr lang="en-US" sz="1400" dirty="0">
                <a:solidFill>
                  <a:srgbClr val="C9C2C0"/>
                </a:solidFill>
                <a:latin typeface="Gelasio" pitchFamily="34" charset="0"/>
                <a:ea typeface="Gelasio" pitchFamily="34" charset="-122"/>
                <a:cs typeface="Gelasio" pitchFamily="34" charset="-120"/>
              </a:rPr>
              <a:t> Vipin Sharma (UI21CS65)</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2577"/>
          </a:xfrm>
          <a:prstGeom prst="rect">
            <a:avLst/>
          </a:prstGeom>
          <a:solidFill>
            <a:srgbClr val="464342"/>
          </a:solidFill>
          <a:ln/>
        </p:spPr>
      </p:sp>
      <p:sp>
        <p:nvSpPr>
          <p:cNvPr id="4" name="Text 2"/>
          <p:cNvSpPr/>
          <p:nvPr/>
        </p:nvSpPr>
        <p:spPr>
          <a:xfrm>
            <a:off x="2726293" y="531257"/>
            <a:ext cx="4069080" cy="603766"/>
          </a:xfrm>
          <a:prstGeom prst="rect">
            <a:avLst/>
          </a:prstGeom>
          <a:noFill/>
          <a:ln/>
        </p:spPr>
        <p:txBody>
          <a:bodyPr wrap="none" rtlCol="0" anchor="t"/>
          <a:lstStyle/>
          <a:p>
            <a:pPr marL="0" indent="0">
              <a:lnSpc>
                <a:spcPts val="4754"/>
              </a:lnSpc>
              <a:buNone/>
            </a:pPr>
            <a:r>
              <a:rPr lang="en-US" sz="3803" dirty="0">
                <a:solidFill>
                  <a:srgbClr val="EBCCBB"/>
                </a:solidFill>
                <a:latin typeface="Gelasio" pitchFamily="34" charset="0"/>
                <a:ea typeface="Gelasio" pitchFamily="34" charset="-122"/>
                <a:cs typeface="Gelasio" pitchFamily="34" charset="-120"/>
              </a:rPr>
              <a:t>Result and analysis</a:t>
            </a:r>
            <a:endParaRPr lang="en-US" sz="3803" dirty="0"/>
          </a:p>
        </p:txBody>
      </p:sp>
      <p:sp>
        <p:nvSpPr>
          <p:cNvPr id="5" name="Text 3"/>
          <p:cNvSpPr/>
          <p:nvPr/>
        </p:nvSpPr>
        <p:spPr>
          <a:xfrm>
            <a:off x="2726293" y="1424821"/>
            <a:ext cx="2318504" cy="362188"/>
          </a:xfrm>
          <a:prstGeom prst="rect">
            <a:avLst/>
          </a:prstGeom>
          <a:noFill/>
          <a:ln/>
        </p:spPr>
        <p:txBody>
          <a:bodyPr wrap="none" rtlCol="0" anchor="t"/>
          <a:lstStyle/>
          <a:p>
            <a:pPr marL="0" indent="0">
              <a:lnSpc>
                <a:spcPts val="2853"/>
              </a:lnSpc>
              <a:buNone/>
            </a:pPr>
            <a:r>
              <a:rPr lang="en-US" sz="2282" dirty="0">
                <a:solidFill>
                  <a:srgbClr val="FCEC99"/>
                </a:solidFill>
                <a:latin typeface="Gelasio" pitchFamily="34" charset="0"/>
                <a:ea typeface="Gelasio" pitchFamily="34" charset="-122"/>
                <a:cs typeface="Gelasio" pitchFamily="34" charset="-120"/>
              </a:rPr>
              <a:t>Depth Resolution</a:t>
            </a:r>
            <a:endParaRPr lang="en-US" sz="2282" dirty="0"/>
          </a:p>
        </p:txBody>
      </p:sp>
      <p:pic>
        <p:nvPicPr>
          <p:cNvPr id="6" name="Image 0" descr="preencoded.png"/>
          <p:cNvPicPr>
            <a:picLocks noChangeAspect="1"/>
          </p:cNvPicPr>
          <p:nvPr/>
        </p:nvPicPr>
        <p:blipFill>
          <a:blip r:embed="rId3"/>
          <a:stretch>
            <a:fillRect/>
          </a:stretch>
        </p:blipFill>
        <p:spPr>
          <a:xfrm>
            <a:off x="2726293" y="2294096"/>
            <a:ext cx="4163854" cy="4151709"/>
          </a:xfrm>
          <a:prstGeom prst="rect">
            <a:avLst/>
          </a:prstGeom>
        </p:spPr>
      </p:pic>
      <p:sp>
        <p:nvSpPr>
          <p:cNvPr id="7" name="Text 4"/>
          <p:cNvSpPr/>
          <p:nvPr/>
        </p:nvSpPr>
        <p:spPr>
          <a:xfrm>
            <a:off x="2726293" y="6663095"/>
            <a:ext cx="2318504" cy="362188"/>
          </a:xfrm>
          <a:prstGeom prst="rect">
            <a:avLst/>
          </a:prstGeom>
          <a:noFill/>
          <a:ln/>
        </p:spPr>
        <p:txBody>
          <a:bodyPr wrap="none" rtlCol="0" anchor="t"/>
          <a:lstStyle/>
          <a:p>
            <a:pPr marL="0" indent="0">
              <a:lnSpc>
                <a:spcPts val="2853"/>
              </a:lnSpc>
              <a:buNone/>
            </a:pPr>
            <a:r>
              <a:rPr lang="en-US" sz="2282" dirty="0">
                <a:solidFill>
                  <a:srgbClr val="EBCCBB"/>
                </a:solidFill>
                <a:latin typeface="Gelasio" pitchFamily="34" charset="0"/>
                <a:ea typeface="Gelasio" pitchFamily="34" charset="-122"/>
                <a:cs typeface="Gelasio" pitchFamily="34" charset="-120"/>
              </a:rPr>
              <a:t>Input</a:t>
            </a:r>
            <a:endParaRPr lang="en-US" sz="2282" dirty="0"/>
          </a:p>
        </p:txBody>
      </p:sp>
      <p:sp>
        <p:nvSpPr>
          <p:cNvPr id="8" name="Text 5"/>
          <p:cNvSpPr/>
          <p:nvPr/>
        </p:nvSpPr>
        <p:spPr>
          <a:xfrm>
            <a:off x="2726293" y="7218402"/>
            <a:ext cx="4353163" cy="309086"/>
          </a:xfrm>
          <a:prstGeom prst="rect">
            <a:avLst/>
          </a:prstGeom>
          <a:noFill/>
          <a:ln/>
        </p:spPr>
        <p:txBody>
          <a:bodyPr wrap="none" rtlCol="0" anchor="t"/>
          <a:lstStyle/>
          <a:p>
            <a:pPr marL="0" indent="0">
              <a:lnSpc>
                <a:spcPts val="2434"/>
              </a:lnSpc>
              <a:buNone/>
            </a:pPr>
            <a:endParaRPr lang="en-US" sz="1521" dirty="0"/>
          </a:p>
        </p:txBody>
      </p:sp>
      <p:pic>
        <p:nvPicPr>
          <p:cNvPr id="9" name="Image 1" descr="preencoded.png"/>
          <p:cNvPicPr>
            <a:picLocks noChangeAspect="1"/>
          </p:cNvPicPr>
          <p:nvPr/>
        </p:nvPicPr>
        <p:blipFill>
          <a:blip r:embed="rId4"/>
          <a:stretch>
            <a:fillRect/>
          </a:stretch>
        </p:blipFill>
        <p:spPr>
          <a:xfrm>
            <a:off x="7558326" y="2294096"/>
            <a:ext cx="4127421" cy="4151709"/>
          </a:xfrm>
          <a:prstGeom prst="rect">
            <a:avLst/>
          </a:prstGeom>
        </p:spPr>
      </p:pic>
      <p:sp>
        <p:nvSpPr>
          <p:cNvPr id="10" name="Text 6"/>
          <p:cNvSpPr/>
          <p:nvPr/>
        </p:nvSpPr>
        <p:spPr>
          <a:xfrm>
            <a:off x="7558326" y="6663095"/>
            <a:ext cx="2318504" cy="362188"/>
          </a:xfrm>
          <a:prstGeom prst="rect">
            <a:avLst/>
          </a:prstGeom>
          <a:noFill/>
          <a:ln/>
        </p:spPr>
        <p:txBody>
          <a:bodyPr wrap="none" rtlCol="0" anchor="t"/>
          <a:lstStyle/>
          <a:p>
            <a:pPr marL="0" indent="0">
              <a:lnSpc>
                <a:spcPts val="2853"/>
              </a:lnSpc>
              <a:buNone/>
            </a:pPr>
            <a:r>
              <a:rPr lang="en-US" sz="2282" dirty="0">
                <a:solidFill>
                  <a:srgbClr val="EBCCBB"/>
                </a:solidFill>
                <a:latin typeface="Gelasio" pitchFamily="34" charset="0"/>
                <a:ea typeface="Gelasio" pitchFamily="34" charset="-122"/>
                <a:cs typeface="Gelasio" pitchFamily="34" charset="-120"/>
              </a:rPr>
              <a:t>Output</a:t>
            </a:r>
            <a:endParaRPr lang="en-US" sz="2282" dirty="0"/>
          </a:p>
        </p:txBody>
      </p:sp>
      <p:sp>
        <p:nvSpPr>
          <p:cNvPr id="11" name="Text 7"/>
          <p:cNvSpPr/>
          <p:nvPr/>
        </p:nvSpPr>
        <p:spPr>
          <a:xfrm>
            <a:off x="7558326" y="7218402"/>
            <a:ext cx="4353163" cy="309086"/>
          </a:xfrm>
          <a:prstGeom prst="rect">
            <a:avLst/>
          </a:prstGeom>
          <a:noFill/>
          <a:ln/>
        </p:spPr>
        <p:txBody>
          <a:bodyPr wrap="none" rtlCol="0" anchor="t"/>
          <a:lstStyle/>
          <a:p>
            <a:pPr marL="0" indent="0">
              <a:lnSpc>
                <a:spcPts val="2434"/>
              </a:lnSpc>
              <a:buNone/>
            </a:pPr>
            <a:endParaRPr lang="en-US" sz="152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392835"/>
          </a:xfrm>
          <a:prstGeom prst="rect">
            <a:avLst/>
          </a:prstGeom>
          <a:solidFill>
            <a:srgbClr val="464342"/>
          </a:solidFill>
          <a:ln/>
        </p:spPr>
      </p:sp>
      <p:sp>
        <p:nvSpPr>
          <p:cNvPr id="4" name="Text 2"/>
          <p:cNvSpPr/>
          <p:nvPr/>
        </p:nvSpPr>
        <p:spPr>
          <a:xfrm>
            <a:off x="3621167" y="427673"/>
            <a:ext cx="3314700" cy="486013"/>
          </a:xfrm>
          <a:prstGeom prst="rect">
            <a:avLst/>
          </a:prstGeom>
          <a:noFill/>
          <a:ln/>
        </p:spPr>
        <p:txBody>
          <a:bodyPr wrap="none" rtlCol="0" anchor="t"/>
          <a:lstStyle/>
          <a:p>
            <a:pPr marL="0" indent="0">
              <a:lnSpc>
                <a:spcPts val="3827"/>
              </a:lnSpc>
              <a:buNone/>
            </a:pPr>
            <a:r>
              <a:rPr lang="en-US" sz="3062" dirty="0">
                <a:solidFill>
                  <a:srgbClr val="EBCCBB"/>
                </a:solidFill>
                <a:latin typeface="Gelasio" pitchFamily="34" charset="0"/>
                <a:ea typeface="Gelasio" pitchFamily="34" charset="-122"/>
                <a:cs typeface="Gelasio" pitchFamily="34" charset="-120"/>
              </a:rPr>
              <a:t>Result and analysis</a:t>
            </a:r>
            <a:endParaRPr lang="en-US" sz="3062" dirty="0"/>
          </a:p>
        </p:txBody>
      </p:sp>
      <p:sp>
        <p:nvSpPr>
          <p:cNvPr id="5" name="Text 3"/>
          <p:cNvSpPr/>
          <p:nvPr/>
        </p:nvSpPr>
        <p:spPr>
          <a:xfrm>
            <a:off x="3621167" y="1146929"/>
            <a:ext cx="1866424" cy="291703"/>
          </a:xfrm>
          <a:prstGeom prst="rect">
            <a:avLst/>
          </a:prstGeom>
          <a:noFill/>
          <a:ln/>
        </p:spPr>
        <p:txBody>
          <a:bodyPr wrap="none" rtlCol="0" anchor="t"/>
          <a:lstStyle/>
          <a:p>
            <a:pPr marL="0" indent="0">
              <a:lnSpc>
                <a:spcPts val="2296"/>
              </a:lnSpc>
              <a:buNone/>
            </a:pPr>
            <a:r>
              <a:rPr lang="en-US" sz="1837" dirty="0">
                <a:solidFill>
                  <a:srgbClr val="FCEC99"/>
                </a:solidFill>
                <a:latin typeface="Gelasio" pitchFamily="34" charset="0"/>
                <a:ea typeface="Gelasio" pitchFamily="34" charset="-122"/>
                <a:cs typeface="Gelasio" pitchFamily="34" charset="-120"/>
              </a:rPr>
              <a:t>Crater Detection</a:t>
            </a:r>
            <a:endParaRPr lang="en-US" sz="1837" dirty="0"/>
          </a:p>
        </p:txBody>
      </p:sp>
      <p:sp>
        <p:nvSpPr>
          <p:cNvPr id="6" name="Text 4"/>
          <p:cNvSpPr/>
          <p:nvPr/>
        </p:nvSpPr>
        <p:spPr>
          <a:xfrm>
            <a:off x="3621167" y="1671876"/>
            <a:ext cx="3642360" cy="243007"/>
          </a:xfrm>
          <a:prstGeom prst="rect">
            <a:avLst/>
          </a:prstGeom>
          <a:noFill/>
          <a:ln/>
        </p:spPr>
        <p:txBody>
          <a:bodyPr wrap="none" rtlCol="0" anchor="t"/>
          <a:lstStyle/>
          <a:p>
            <a:pPr marL="0" indent="0" algn="l">
              <a:lnSpc>
                <a:spcPts val="1914"/>
              </a:lnSpc>
              <a:buNone/>
            </a:pPr>
            <a:r>
              <a:rPr lang="en-US" sz="1531" dirty="0">
                <a:solidFill>
                  <a:srgbClr val="FCEC99"/>
                </a:solidFill>
                <a:latin typeface="Gelasio" pitchFamily="34" charset="0"/>
                <a:ea typeface="Gelasio" pitchFamily="34" charset="-122"/>
                <a:cs typeface="Gelasio" pitchFamily="34" charset="-120"/>
              </a:rPr>
              <a:t>                                                                     Input</a:t>
            </a:r>
            <a:endParaRPr lang="en-US" sz="1531" dirty="0"/>
          </a:p>
        </p:txBody>
      </p:sp>
      <p:pic>
        <p:nvPicPr>
          <p:cNvPr id="7" name="Image 0" descr="preencoded.png"/>
          <p:cNvPicPr>
            <a:picLocks noChangeAspect="1"/>
          </p:cNvPicPr>
          <p:nvPr/>
        </p:nvPicPr>
        <p:blipFill>
          <a:blip r:embed="rId3"/>
          <a:stretch>
            <a:fillRect/>
          </a:stretch>
        </p:blipFill>
        <p:spPr>
          <a:xfrm>
            <a:off x="3621167" y="2323028"/>
            <a:ext cx="1562457" cy="1562457"/>
          </a:xfrm>
          <a:prstGeom prst="rect">
            <a:avLst/>
          </a:prstGeom>
        </p:spPr>
      </p:pic>
      <p:sp>
        <p:nvSpPr>
          <p:cNvPr id="8" name="Text 5"/>
          <p:cNvSpPr/>
          <p:nvPr/>
        </p:nvSpPr>
        <p:spPr>
          <a:xfrm>
            <a:off x="3621167" y="4060388"/>
            <a:ext cx="1562457" cy="291703"/>
          </a:xfrm>
          <a:prstGeom prst="rect">
            <a:avLst/>
          </a:prstGeom>
          <a:noFill/>
          <a:ln/>
        </p:spPr>
        <p:txBody>
          <a:bodyPr wrap="none" rtlCol="0" anchor="t"/>
          <a:lstStyle/>
          <a:p>
            <a:pPr marL="0" indent="0">
              <a:lnSpc>
                <a:spcPts val="2296"/>
              </a:lnSpc>
              <a:buNone/>
            </a:pPr>
            <a:r>
              <a:rPr lang="en-US" sz="1837" dirty="0">
                <a:solidFill>
                  <a:srgbClr val="EBCCBB"/>
                </a:solidFill>
                <a:latin typeface="Gelasio" pitchFamily="34" charset="0"/>
                <a:ea typeface="Gelasio" pitchFamily="34" charset="-122"/>
                <a:cs typeface="Gelasio" pitchFamily="34" charset="-120"/>
              </a:rPr>
              <a:t>Sample 1</a:t>
            </a:r>
            <a:endParaRPr lang="en-US" sz="1837" dirty="0"/>
          </a:p>
        </p:txBody>
      </p:sp>
      <p:sp>
        <p:nvSpPr>
          <p:cNvPr id="9" name="Text 6"/>
          <p:cNvSpPr/>
          <p:nvPr/>
        </p:nvSpPr>
        <p:spPr>
          <a:xfrm>
            <a:off x="3621167" y="4507587"/>
            <a:ext cx="1562457" cy="248722"/>
          </a:xfrm>
          <a:prstGeom prst="rect">
            <a:avLst/>
          </a:prstGeom>
          <a:noFill/>
          <a:ln/>
        </p:spPr>
        <p:txBody>
          <a:bodyPr wrap="none" rtlCol="0" anchor="t"/>
          <a:lstStyle/>
          <a:p>
            <a:pPr marL="0" indent="0">
              <a:lnSpc>
                <a:spcPts val="1960"/>
              </a:lnSpc>
              <a:buNone/>
            </a:pPr>
            <a:endParaRPr lang="en-US" sz="1225" dirty="0"/>
          </a:p>
        </p:txBody>
      </p:sp>
      <p:pic>
        <p:nvPicPr>
          <p:cNvPr id="10" name="Image 1" descr="preencoded.png"/>
          <p:cNvPicPr>
            <a:picLocks noChangeAspect="1"/>
          </p:cNvPicPr>
          <p:nvPr/>
        </p:nvPicPr>
        <p:blipFill>
          <a:blip r:embed="rId4"/>
          <a:stretch>
            <a:fillRect/>
          </a:stretch>
        </p:blipFill>
        <p:spPr>
          <a:xfrm>
            <a:off x="5570577" y="2323028"/>
            <a:ext cx="1562457" cy="1562457"/>
          </a:xfrm>
          <a:prstGeom prst="rect">
            <a:avLst/>
          </a:prstGeom>
        </p:spPr>
      </p:pic>
      <p:sp>
        <p:nvSpPr>
          <p:cNvPr id="11" name="Text 7"/>
          <p:cNvSpPr/>
          <p:nvPr/>
        </p:nvSpPr>
        <p:spPr>
          <a:xfrm>
            <a:off x="5570577" y="4060388"/>
            <a:ext cx="1562457" cy="291703"/>
          </a:xfrm>
          <a:prstGeom prst="rect">
            <a:avLst/>
          </a:prstGeom>
          <a:noFill/>
          <a:ln/>
        </p:spPr>
        <p:txBody>
          <a:bodyPr wrap="none" rtlCol="0" anchor="t"/>
          <a:lstStyle/>
          <a:p>
            <a:pPr marL="0" indent="0">
              <a:lnSpc>
                <a:spcPts val="2296"/>
              </a:lnSpc>
              <a:buNone/>
            </a:pPr>
            <a:r>
              <a:rPr lang="en-US" sz="1837" dirty="0">
                <a:solidFill>
                  <a:srgbClr val="EBCCBB"/>
                </a:solidFill>
                <a:latin typeface="Gelasio" pitchFamily="34" charset="0"/>
                <a:ea typeface="Gelasio" pitchFamily="34" charset="-122"/>
                <a:cs typeface="Gelasio" pitchFamily="34" charset="-120"/>
              </a:rPr>
              <a:t>Sample 2</a:t>
            </a:r>
            <a:endParaRPr lang="en-US" sz="1837" dirty="0"/>
          </a:p>
        </p:txBody>
      </p:sp>
      <p:sp>
        <p:nvSpPr>
          <p:cNvPr id="12" name="Text 8"/>
          <p:cNvSpPr/>
          <p:nvPr/>
        </p:nvSpPr>
        <p:spPr>
          <a:xfrm>
            <a:off x="5570577" y="4507587"/>
            <a:ext cx="1562457" cy="248722"/>
          </a:xfrm>
          <a:prstGeom prst="rect">
            <a:avLst/>
          </a:prstGeom>
          <a:noFill/>
          <a:ln/>
        </p:spPr>
        <p:txBody>
          <a:bodyPr wrap="none" rtlCol="0" anchor="t"/>
          <a:lstStyle/>
          <a:p>
            <a:pPr marL="0" indent="0">
              <a:lnSpc>
                <a:spcPts val="1960"/>
              </a:lnSpc>
              <a:buNone/>
            </a:pPr>
            <a:endParaRPr lang="en-US" sz="1225" dirty="0"/>
          </a:p>
        </p:txBody>
      </p:sp>
      <p:pic>
        <p:nvPicPr>
          <p:cNvPr id="13" name="Image 2" descr="preencoded.png"/>
          <p:cNvPicPr>
            <a:picLocks noChangeAspect="1"/>
          </p:cNvPicPr>
          <p:nvPr/>
        </p:nvPicPr>
        <p:blipFill>
          <a:blip r:embed="rId5"/>
          <a:stretch>
            <a:fillRect/>
          </a:stretch>
        </p:blipFill>
        <p:spPr>
          <a:xfrm>
            <a:off x="7519988" y="2323028"/>
            <a:ext cx="1562457" cy="1562457"/>
          </a:xfrm>
          <a:prstGeom prst="rect">
            <a:avLst/>
          </a:prstGeom>
        </p:spPr>
      </p:pic>
      <p:sp>
        <p:nvSpPr>
          <p:cNvPr id="14" name="Text 9"/>
          <p:cNvSpPr/>
          <p:nvPr/>
        </p:nvSpPr>
        <p:spPr>
          <a:xfrm>
            <a:off x="7519988" y="4060388"/>
            <a:ext cx="1562457" cy="291703"/>
          </a:xfrm>
          <a:prstGeom prst="rect">
            <a:avLst/>
          </a:prstGeom>
          <a:noFill/>
          <a:ln/>
        </p:spPr>
        <p:txBody>
          <a:bodyPr wrap="none" rtlCol="0" anchor="t"/>
          <a:lstStyle/>
          <a:p>
            <a:pPr marL="0" indent="0">
              <a:lnSpc>
                <a:spcPts val="2296"/>
              </a:lnSpc>
              <a:buNone/>
            </a:pPr>
            <a:r>
              <a:rPr lang="en-US" sz="1837" dirty="0">
                <a:solidFill>
                  <a:srgbClr val="EBCCBB"/>
                </a:solidFill>
                <a:latin typeface="Gelasio" pitchFamily="34" charset="0"/>
                <a:ea typeface="Gelasio" pitchFamily="34" charset="-122"/>
                <a:cs typeface="Gelasio" pitchFamily="34" charset="-120"/>
              </a:rPr>
              <a:t>Sample 3</a:t>
            </a:r>
            <a:endParaRPr lang="en-US" sz="1837" dirty="0"/>
          </a:p>
        </p:txBody>
      </p:sp>
      <p:pic>
        <p:nvPicPr>
          <p:cNvPr id="15" name="Image 3" descr="preencoded.png"/>
          <p:cNvPicPr>
            <a:picLocks noChangeAspect="1"/>
          </p:cNvPicPr>
          <p:nvPr/>
        </p:nvPicPr>
        <p:blipFill>
          <a:blip r:embed="rId6"/>
          <a:stretch>
            <a:fillRect/>
          </a:stretch>
        </p:blipFill>
        <p:spPr>
          <a:xfrm>
            <a:off x="9469398" y="2323028"/>
            <a:ext cx="1562457" cy="1562457"/>
          </a:xfrm>
          <a:prstGeom prst="rect">
            <a:avLst/>
          </a:prstGeom>
        </p:spPr>
      </p:pic>
      <p:sp>
        <p:nvSpPr>
          <p:cNvPr id="16" name="Text 10"/>
          <p:cNvSpPr/>
          <p:nvPr/>
        </p:nvSpPr>
        <p:spPr>
          <a:xfrm>
            <a:off x="9469398" y="4060388"/>
            <a:ext cx="1562457" cy="291703"/>
          </a:xfrm>
          <a:prstGeom prst="rect">
            <a:avLst/>
          </a:prstGeom>
          <a:noFill/>
          <a:ln/>
        </p:spPr>
        <p:txBody>
          <a:bodyPr wrap="none" rtlCol="0" anchor="t"/>
          <a:lstStyle/>
          <a:p>
            <a:pPr marL="0" indent="0">
              <a:lnSpc>
                <a:spcPts val="2296"/>
              </a:lnSpc>
              <a:buNone/>
            </a:pPr>
            <a:r>
              <a:rPr lang="en-US" sz="1837" dirty="0">
                <a:solidFill>
                  <a:srgbClr val="EBCCBB"/>
                </a:solidFill>
                <a:latin typeface="Gelasio" pitchFamily="34" charset="0"/>
                <a:ea typeface="Gelasio" pitchFamily="34" charset="-122"/>
                <a:cs typeface="Gelasio" pitchFamily="34" charset="-120"/>
              </a:rPr>
              <a:t>Sample 4</a:t>
            </a:r>
            <a:endParaRPr lang="en-US" sz="1837" dirty="0"/>
          </a:p>
        </p:txBody>
      </p:sp>
      <p:sp>
        <p:nvSpPr>
          <p:cNvPr id="17" name="Text 11"/>
          <p:cNvSpPr/>
          <p:nvPr/>
        </p:nvSpPr>
        <p:spPr>
          <a:xfrm>
            <a:off x="3621167" y="5129451"/>
            <a:ext cx="3733800" cy="243007"/>
          </a:xfrm>
          <a:prstGeom prst="rect">
            <a:avLst/>
          </a:prstGeom>
          <a:noFill/>
          <a:ln/>
        </p:spPr>
        <p:txBody>
          <a:bodyPr wrap="none" rtlCol="0" anchor="t"/>
          <a:lstStyle/>
          <a:p>
            <a:pPr marL="0" indent="0" algn="l">
              <a:lnSpc>
                <a:spcPts val="1914"/>
              </a:lnSpc>
              <a:buNone/>
            </a:pPr>
            <a:r>
              <a:rPr lang="en-US" sz="1531" dirty="0">
                <a:solidFill>
                  <a:srgbClr val="FCEC99"/>
                </a:solidFill>
                <a:latin typeface="Gelasio" pitchFamily="34" charset="0"/>
                <a:ea typeface="Gelasio" pitchFamily="34" charset="-122"/>
                <a:cs typeface="Gelasio" pitchFamily="34" charset="-120"/>
              </a:rPr>
              <a:t>                                                                    Output</a:t>
            </a:r>
            <a:endParaRPr lang="en-US" sz="1531" dirty="0"/>
          </a:p>
        </p:txBody>
      </p:sp>
      <p:pic>
        <p:nvPicPr>
          <p:cNvPr id="18" name="Image 4" descr="preencoded.png"/>
          <p:cNvPicPr>
            <a:picLocks noChangeAspect="1"/>
          </p:cNvPicPr>
          <p:nvPr/>
        </p:nvPicPr>
        <p:blipFill>
          <a:blip r:embed="rId7"/>
          <a:stretch>
            <a:fillRect/>
          </a:stretch>
        </p:blipFill>
        <p:spPr>
          <a:xfrm>
            <a:off x="3621167" y="5780603"/>
            <a:ext cx="1562457" cy="1562457"/>
          </a:xfrm>
          <a:prstGeom prst="rect">
            <a:avLst/>
          </a:prstGeom>
        </p:spPr>
      </p:pic>
      <p:sp>
        <p:nvSpPr>
          <p:cNvPr id="19" name="Text 12"/>
          <p:cNvSpPr/>
          <p:nvPr/>
        </p:nvSpPr>
        <p:spPr>
          <a:xfrm>
            <a:off x="3621167" y="7517963"/>
            <a:ext cx="1562457" cy="291703"/>
          </a:xfrm>
          <a:prstGeom prst="rect">
            <a:avLst/>
          </a:prstGeom>
          <a:noFill/>
          <a:ln/>
        </p:spPr>
        <p:txBody>
          <a:bodyPr wrap="none" rtlCol="0" anchor="t"/>
          <a:lstStyle/>
          <a:p>
            <a:pPr marL="0" indent="0">
              <a:lnSpc>
                <a:spcPts val="2296"/>
              </a:lnSpc>
              <a:buNone/>
            </a:pPr>
            <a:r>
              <a:rPr lang="en-US" sz="1837" dirty="0">
                <a:solidFill>
                  <a:srgbClr val="EBCCBB"/>
                </a:solidFill>
                <a:latin typeface="Gelasio" pitchFamily="34" charset="0"/>
                <a:ea typeface="Gelasio" pitchFamily="34" charset="-122"/>
                <a:cs typeface="Gelasio" pitchFamily="34" charset="-120"/>
              </a:rPr>
              <a:t>Result 1</a:t>
            </a:r>
            <a:endParaRPr lang="en-US" sz="1837" dirty="0"/>
          </a:p>
        </p:txBody>
      </p:sp>
      <p:pic>
        <p:nvPicPr>
          <p:cNvPr id="20" name="Image 5" descr="preencoded.png"/>
          <p:cNvPicPr>
            <a:picLocks noChangeAspect="1"/>
          </p:cNvPicPr>
          <p:nvPr/>
        </p:nvPicPr>
        <p:blipFill>
          <a:blip r:embed="rId8"/>
          <a:stretch>
            <a:fillRect/>
          </a:stretch>
        </p:blipFill>
        <p:spPr>
          <a:xfrm>
            <a:off x="5570577" y="5780603"/>
            <a:ext cx="1562457" cy="1562457"/>
          </a:xfrm>
          <a:prstGeom prst="rect">
            <a:avLst/>
          </a:prstGeom>
        </p:spPr>
      </p:pic>
      <p:sp>
        <p:nvSpPr>
          <p:cNvPr id="21" name="Text 13"/>
          <p:cNvSpPr/>
          <p:nvPr/>
        </p:nvSpPr>
        <p:spPr>
          <a:xfrm>
            <a:off x="5570577" y="7517963"/>
            <a:ext cx="1562457" cy="291703"/>
          </a:xfrm>
          <a:prstGeom prst="rect">
            <a:avLst/>
          </a:prstGeom>
          <a:noFill/>
          <a:ln/>
        </p:spPr>
        <p:txBody>
          <a:bodyPr wrap="none" rtlCol="0" anchor="t"/>
          <a:lstStyle/>
          <a:p>
            <a:pPr marL="0" indent="0">
              <a:lnSpc>
                <a:spcPts val="2296"/>
              </a:lnSpc>
              <a:buNone/>
            </a:pPr>
            <a:r>
              <a:rPr lang="en-US" sz="1837" dirty="0">
                <a:solidFill>
                  <a:srgbClr val="EBCCBB"/>
                </a:solidFill>
                <a:latin typeface="Gelasio" pitchFamily="34" charset="0"/>
                <a:ea typeface="Gelasio" pitchFamily="34" charset="-122"/>
                <a:cs typeface="Gelasio" pitchFamily="34" charset="-120"/>
              </a:rPr>
              <a:t>Result 2</a:t>
            </a:r>
            <a:endParaRPr lang="en-US" sz="1837" dirty="0"/>
          </a:p>
        </p:txBody>
      </p:sp>
      <p:pic>
        <p:nvPicPr>
          <p:cNvPr id="22" name="Image 6" descr="preencoded.png"/>
          <p:cNvPicPr>
            <a:picLocks noChangeAspect="1"/>
          </p:cNvPicPr>
          <p:nvPr/>
        </p:nvPicPr>
        <p:blipFill>
          <a:blip r:embed="rId9"/>
          <a:stretch>
            <a:fillRect/>
          </a:stretch>
        </p:blipFill>
        <p:spPr>
          <a:xfrm>
            <a:off x="7519988" y="5780603"/>
            <a:ext cx="1562457" cy="1562457"/>
          </a:xfrm>
          <a:prstGeom prst="rect">
            <a:avLst/>
          </a:prstGeom>
        </p:spPr>
      </p:pic>
      <p:sp>
        <p:nvSpPr>
          <p:cNvPr id="23" name="Text 14"/>
          <p:cNvSpPr/>
          <p:nvPr/>
        </p:nvSpPr>
        <p:spPr>
          <a:xfrm>
            <a:off x="7519988" y="7517963"/>
            <a:ext cx="1562457" cy="291703"/>
          </a:xfrm>
          <a:prstGeom prst="rect">
            <a:avLst/>
          </a:prstGeom>
          <a:noFill/>
          <a:ln/>
        </p:spPr>
        <p:txBody>
          <a:bodyPr wrap="none" rtlCol="0" anchor="t"/>
          <a:lstStyle/>
          <a:p>
            <a:pPr marL="0" indent="0">
              <a:lnSpc>
                <a:spcPts val="2296"/>
              </a:lnSpc>
              <a:buNone/>
            </a:pPr>
            <a:r>
              <a:rPr lang="en-US" sz="1837" dirty="0">
                <a:solidFill>
                  <a:srgbClr val="EBCCBB"/>
                </a:solidFill>
                <a:latin typeface="Gelasio" pitchFamily="34" charset="0"/>
                <a:ea typeface="Gelasio" pitchFamily="34" charset="-122"/>
                <a:cs typeface="Gelasio" pitchFamily="34" charset="-120"/>
              </a:rPr>
              <a:t>Result 3</a:t>
            </a:r>
            <a:endParaRPr lang="en-US" sz="1837" dirty="0"/>
          </a:p>
        </p:txBody>
      </p:sp>
      <p:pic>
        <p:nvPicPr>
          <p:cNvPr id="24" name="Image 7" descr="preencoded.png"/>
          <p:cNvPicPr>
            <a:picLocks noChangeAspect="1"/>
          </p:cNvPicPr>
          <p:nvPr/>
        </p:nvPicPr>
        <p:blipFill>
          <a:blip r:embed="rId10"/>
          <a:stretch>
            <a:fillRect/>
          </a:stretch>
        </p:blipFill>
        <p:spPr>
          <a:xfrm>
            <a:off x="9469398" y="5780603"/>
            <a:ext cx="1562457" cy="1562457"/>
          </a:xfrm>
          <a:prstGeom prst="rect">
            <a:avLst/>
          </a:prstGeom>
        </p:spPr>
      </p:pic>
      <p:sp>
        <p:nvSpPr>
          <p:cNvPr id="25" name="Text 15"/>
          <p:cNvSpPr/>
          <p:nvPr/>
        </p:nvSpPr>
        <p:spPr>
          <a:xfrm>
            <a:off x="9469398" y="7517963"/>
            <a:ext cx="1562457" cy="291703"/>
          </a:xfrm>
          <a:prstGeom prst="rect">
            <a:avLst/>
          </a:prstGeom>
          <a:noFill/>
          <a:ln/>
        </p:spPr>
        <p:txBody>
          <a:bodyPr wrap="none" rtlCol="0" anchor="t"/>
          <a:lstStyle/>
          <a:p>
            <a:pPr marL="0" indent="0">
              <a:lnSpc>
                <a:spcPts val="2296"/>
              </a:lnSpc>
              <a:buNone/>
            </a:pPr>
            <a:r>
              <a:rPr lang="en-US" sz="1837" dirty="0">
                <a:solidFill>
                  <a:srgbClr val="EBCCBB"/>
                </a:solidFill>
                <a:latin typeface="Gelasio" pitchFamily="34" charset="0"/>
                <a:ea typeface="Gelasio" pitchFamily="34" charset="-122"/>
                <a:cs typeface="Gelasio" pitchFamily="34" charset="-120"/>
              </a:rPr>
              <a:t>Result 4</a:t>
            </a:r>
            <a:endParaRPr lang="en-US" sz="183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719"/>
          </a:xfrm>
          <a:prstGeom prst="rect">
            <a:avLst/>
          </a:prstGeom>
          <a:solidFill>
            <a:srgbClr val="464342"/>
          </a:solidFill>
          <a:ln/>
        </p:spPr>
      </p:sp>
      <p:sp>
        <p:nvSpPr>
          <p:cNvPr id="4" name="Text 2"/>
          <p:cNvSpPr/>
          <p:nvPr/>
        </p:nvSpPr>
        <p:spPr>
          <a:xfrm>
            <a:off x="2954536" y="504825"/>
            <a:ext cx="8721328" cy="1147286"/>
          </a:xfrm>
          <a:prstGeom prst="rect">
            <a:avLst/>
          </a:prstGeom>
          <a:noFill/>
          <a:ln/>
        </p:spPr>
        <p:txBody>
          <a:bodyPr wrap="square" rtlCol="0" anchor="t"/>
          <a:lstStyle/>
          <a:p>
            <a:pPr marL="0" indent="0">
              <a:lnSpc>
                <a:spcPts val="4518"/>
              </a:lnSpc>
              <a:buNone/>
            </a:pPr>
            <a:r>
              <a:rPr lang="en-US" sz="3614" dirty="0">
                <a:solidFill>
                  <a:srgbClr val="EBCCBB"/>
                </a:solidFill>
                <a:latin typeface="Gelasio" pitchFamily="34" charset="0"/>
                <a:ea typeface="Gelasio" pitchFamily="34" charset="-122"/>
                <a:cs typeface="Gelasio" pitchFamily="34" charset="-120"/>
              </a:rPr>
              <a:t>Overall Result after training the model with different samples</a:t>
            </a:r>
            <a:endParaRPr lang="en-US" sz="3614" dirty="0"/>
          </a:p>
        </p:txBody>
      </p:sp>
      <p:pic>
        <p:nvPicPr>
          <p:cNvPr id="7" name="Picture 6">
            <a:extLst>
              <a:ext uri="{FF2B5EF4-FFF2-40B4-BE49-F238E27FC236}">
                <a16:creationId xmlns:a16="http://schemas.microsoft.com/office/drawing/2014/main" id="{8A5E26C6-9651-318B-1A4A-FE39070E4497}"/>
              </a:ext>
            </a:extLst>
          </p:cNvPr>
          <p:cNvPicPr>
            <a:picLocks noChangeAspect="1"/>
          </p:cNvPicPr>
          <p:nvPr/>
        </p:nvPicPr>
        <p:blipFill>
          <a:blip r:embed="rId3"/>
          <a:stretch>
            <a:fillRect/>
          </a:stretch>
        </p:blipFill>
        <p:spPr>
          <a:xfrm>
            <a:off x="2406316" y="1768642"/>
            <a:ext cx="10094495" cy="64609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719"/>
          </a:xfrm>
          <a:prstGeom prst="rect">
            <a:avLst/>
          </a:prstGeom>
          <a:solidFill>
            <a:srgbClr val="464342"/>
          </a:solidFill>
          <a:ln/>
        </p:spPr>
      </p:sp>
      <p:sp>
        <p:nvSpPr>
          <p:cNvPr id="4" name="Text 2"/>
          <p:cNvSpPr/>
          <p:nvPr/>
        </p:nvSpPr>
        <p:spPr>
          <a:xfrm>
            <a:off x="2954536" y="504825"/>
            <a:ext cx="8721328" cy="1147286"/>
          </a:xfrm>
          <a:prstGeom prst="rect">
            <a:avLst/>
          </a:prstGeom>
          <a:noFill/>
          <a:ln/>
        </p:spPr>
        <p:txBody>
          <a:bodyPr wrap="square" rtlCol="0" anchor="t"/>
          <a:lstStyle/>
          <a:p>
            <a:pPr marL="0" indent="0">
              <a:lnSpc>
                <a:spcPts val="4518"/>
              </a:lnSpc>
              <a:buNone/>
            </a:pPr>
            <a:r>
              <a:rPr lang="en-US" sz="3614" dirty="0">
                <a:solidFill>
                  <a:srgbClr val="EBCCBB"/>
                </a:solidFill>
                <a:latin typeface="Gelasio" pitchFamily="34" charset="0"/>
                <a:ea typeface="Gelasio" pitchFamily="34" charset="-122"/>
                <a:cs typeface="Gelasio" pitchFamily="34" charset="-120"/>
              </a:rPr>
              <a:t>Overall Result after training the model with different samples</a:t>
            </a:r>
            <a:endParaRPr lang="en-US" sz="3614" dirty="0"/>
          </a:p>
        </p:txBody>
      </p:sp>
      <p:pic>
        <p:nvPicPr>
          <p:cNvPr id="7" name="Picture 6">
            <a:extLst>
              <a:ext uri="{FF2B5EF4-FFF2-40B4-BE49-F238E27FC236}">
                <a16:creationId xmlns:a16="http://schemas.microsoft.com/office/drawing/2014/main" id="{39CDC094-8CEF-DFAE-FBAB-CD86C319DF09}"/>
              </a:ext>
            </a:extLst>
          </p:cNvPr>
          <p:cNvPicPr>
            <a:picLocks noChangeAspect="1"/>
          </p:cNvPicPr>
          <p:nvPr/>
        </p:nvPicPr>
        <p:blipFill>
          <a:blip r:embed="rId3"/>
          <a:stretch>
            <a:fillRect/>
          </a:stretch>
        </p:blipFill>
        <p:spPr>
          <a:xfrm>
            <a:off x="2334126" y="1652110"/>
            <a:ext cx="10106527" cy="65774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txBody>
          <a:bodyPr/>
          <a:lstStyle/>
          <a:p>
            <a:endParaRPr lang="en-IN" dirty="0"/>
          </a:p>
        </p:txBody>
      </p:sp>
      <p:sp>
        <p:nvSpPr>
          <p:cNvPr id="4" name="Text 2"/>
          <p:cNvSpPr/>
          <p:nvPr/>
        </p:nvSpPr>
        <p:spPr>
          <a:xfrm>
            <a:off x="2037993" y="2069544"/>
            <a:ext cx="727710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Advancing Lunar Exploration</a:t>
            </a:r>
            <a:endParaRPr lang="en-US" sz="4374" dirty="0"/>
          </a:p>
        </p:txBody>
      </p:sp>
      <p:sp>
        <p:nvSpPr>
          <p:cNvPr id="5" name="Shape 3"/>
          <p:cNvSpPr/>
          <p:nvPr/>
        </p:nvSpPr>
        <p:spPr>
          <a:xfrm>
            <a:off x="2037993" y="3381851"/>
            <a:ext cx="499943" cy="499943"/>
          </a:xfrm>
          <a:prstGeom prst="roundRect">
            <a:avLst>
              <a:gd name="adj" fmla="val 26667"/>
            </a:avLst>
          </a:prstGeom>
          <a:solidFill>
            <a:srgbClr val="393636"/>
          </a:solidFill>
          <a:ln/>
        </p:spPr>
      </p:sp>
      <p:sp>
        <p:nvSpPr>
          <p:cNvPr id="6" name="Text 4"/>
          <p:cNvSpPr/>
          <p:nvPr/>
        </p:nvSpPr>
        <p:spPr>
          <a:xfrm>
            <a:off x="2215515" y="3423523"/>
            <a:ext cx="1447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7" name="Text 5"/>
          <p:cNvSpPr/>
          <p:nvPr/>
        </p:nvSpPr>
        <p:spPr>
          <a:xfrm>
            <a:off x="2760107" y="3458170"/>
            <a:ext cx="397764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Safe and Precise Lunar Landings</a:t>
            </a:r>
            <a:endParaRPr lang="en-US" sz="2187" dirty="0"/>
          </a:p>
        </p:txBody>
      </p:sp>
      <p:sp>
        <p:nvSpPr>
          <p:cNvPr id="8" name="Text 6"/>
          <p:cNvSpPr/>
          <p:nvPr/>
        </p:nvSpPr>
        <p:spPr>
          <a:xfrm>
            <a:off x="2760107" y="4027527"/>
            <a:ext cx="4444008" cy="1777008"/>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By combining cutting-edge technology and innovative methods, our lunar navigation system ensures safe and precise landings on the moon's surface. This is crucial for future lunar exploration missions.</a:t>
            </a:r>
            <a:endParaRPr lang="en-US" sz="1750" dirty="0"/>
          </a:p>
        </p:txBody>
      </p:sp>
      <p:sp>
        <p:nvSpPr>
          <p:cNvPr id="9" name="Shape 7"/>
          <p:cNvSpPr/>
          <p:nvPr/>
        </p:nvSpPr>
        <p:spPr>
          <a:xfrm>
            <a:off x="7426285" y="3381851"/>
            <a:ext cx="499943" cy="499943"/>
          </a:xfrm>
          <a:prstGeom prst="roundRect">
            <a:avLst>
              <a:gd name="adj" fmla="val 26667"/>
            </a:avLst>
          </a:prstGeom>
          <a:solidFill>
            <a:srgbClr val="393636"/>
          </a:solidFill>
          <a:ln/>
        </p:spPr>
      </p:sp>
      <p:sp>
        <p:nvSpPr>
          <p:cNvPr id="10" name="Text 8"/>
          <p:cNvSpPr/>
          <p:nvPr/>
        </p:nvSpPr>
        <p:spPr>
          <a:xfrm>
            <a:off x="7580948" y="3423523"/>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1" name="Text 9"/>
          <p:cNvSpPr/>
          <p:nvPr/>
        </p:nvSpPr>
        <p:spPr>
          <a:xfrm>
            <a:off x="8148399" y="3458170"/>
            <a:ext cx="391668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Facilitating Scientific Endeavors</a:t>
            </a:r>
            <a:endParaRPr lang="en-US" sz="2187" dirty="0"/>
          </a:p>
        </p:txBody>
      </p:sp>
      <p:sp>
        <p:nvSpPr>
          <p:cNvPr id="12" name="Text 10"/>
          <p:cNvSpPr/>
          <p:nvPr/>
        </p:nvSpPr>
        <p:spPr>
          <a:xfrm>
            <a:off x="8148399" y="4027527"/>
            <a:ext cx="4444008" cy="2132409"/>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Accurate lunar navigation opens up opportunities for scientific research and exploration. By enabling reliable and efficient navigation, we empower scientists to conduct experiments and collect valuable data.</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3767614"/>
            <a:ext cx="664464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                             Thank You</a:t>
            </a:r>
            <a:endParaRPr lang="en-US" sz="437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0195"/>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0" y="0"/>
            <a:ext cx="14630400" cy="2384465"/>
          </a:xfrm>
          <a:prstGeom prst="rect">
            <a:avLst/>
          </a:prstGeom>
        </p:spPr>
      </p:pic>
      <p:sp>
        <p:nvSpPr>
          <p:cNvPr id="5" name="Text 2"/>
          <p:cNvSpPr/>
          <p:nvPr/>
        </p:nvSpPr>
        <p:spPr>
          <a:xfrm>
            <a:off x="2784634" y="2908935"/>
            <a:ext cx="3815120" cy="596027"/>
          </a:xfrm>
          <a:prstGeom prst="rect">
            <a:avLst/>
          </a:prstGeom>
          <a:noFill/>
          <a:ln/>
        </p:spPr>
        <p:txBody>
          <a:bodyPr wrap="none" rtlCol="0" anchor="t"/>
          <a:lstStyle/>
          <a:p>
            <a:pPr marL="0" indent="0">
              <a:lnSpc>
                <a:spcPts val="4694"/>
              </a:lnSpc>
              <a:buNone/>
            </a:pPr>
            <a:r>
              <a:rPr lang="en-US" sz="3755" dirty="0">
                <a:solidFill>
                  <a:srgbClr val="EBCCBB"/>
                </a:solidFill>
                <a:latin typeface="Gelasio" pitchFamily="34" charset="0"/>
                <a:ea typeface="Gelasio" pitchFamily="34" charset="-122"/>
                <a:cs typeface="Gelasio" pitchFamily="34" charset="-120"/>
              </a:rPr>
              <a:t>Hazard Maps</a:t>
            </a:r>
            <a:endParaRPr lang="en-US" sz="3755" dirty="0"/>
          </a:p>
        </p:txBody>
      </p:sp>
      <p:sp>
        <p:nvSpPr>
          <p:cNvPr id="6" name="Shape 3"/>
          <p:cNvSpPr/>
          <p:nvPr/>
        </p:nvSpPr>
        <p:spPr>
          <a:xfrm>
            <a:off x="2784634" y="3791069"/>
            <a:ext cx="2893219" cy="3914656"/>
          </a:xfrm>
          <a:prstGeom prst="roundRect">
            <a:avLst>
              <a:gd name="adj" fmla="val 3956"/>
            </a:avLst>
          </a:prstGeom>
          <a:solidFill>
            <a:srgbClr val="393636"/>
          </a:solidFill>
          <a:ln/>
        </p:spPr>
      </p:sp>
      <p:sp>
        <p:nvSpPr>
          <p:cNvPr id="7" name="Text 4"/>
          <p:cNvSpPr/>
          <p:nvPr/>
        </p:nvSpPr>
        <p:spPr>
          <a:xfrm>
            <a:off x="2975372" y="3981807"/>
            <a:ext cx="2511743" cy="596027"/>
          </a:xfrm>
          <a:prstGeom prst="rect">
            <a:avLst/>
          </a:prstGeom>
          <a:noFill/>
          <a:ln/>
        </p:spPr>
        <p:txBody>
          <a:bodyPr wrap="square" rtlCol="0" anchor="t"/>
          <a:lstStyle/>
          <a:p>
            <a:pPr marL="0" indent="0">
              <a:lnSpc>
                <a:spcPts val="2347"/>
              </a:lnSpc>
              <a:buNone/>
            </a:pPr>
            <a:r>
              <a:rPr lang="en-US" sz="1878" dirty="0">
                <a:solidFill>
                  <a:srgbClr val="EBCCBB"/>
                </a:solidFill>
                <a:latin typeface="Gelasio" pitchFamily="34" charset="0"/>
                <a:ea typeface="Gelasio" pitchFamily="34" charset="-122"/>
                <a:cs typeface="Gelasio" pitchFamily="34" charset="-120"/>
              </a:rPr>
              <a:t>Mapping the Moon's Hazards</a:t>
            </a:r>
            <a:endParaRPr lang="en-US" sz="1878" dirty="0"/>
          </a:p>
        </p:txBody>
      </p:sp>
      <p:sp>
        <p:nvSpPr>
          <p:cNvPr id="8" name="Text 5"/>
          <p:cNvSpPr/>
          <p:nvPr/>
        </p:nvSpPr>
        <p:spPr>
          <a:xfrm>
            <a:off x="2975372" y="4768572"/>
            <a:ext cx="2511743" cy="1830943"/>
          </a:xfrm>
          <a:prstGeom prst="rect">
            <a:avLst/>
          </a:prstGeom>
          <a:noFill/>
          <a:ln/>
        </p:spPr>
        <p:txBody>
          <a:bodyPr wrap="square" rtlCol="0" anchor="t"/>
          <a:lstStyle/>
          <a:p>
            <a:pPr marL="0" indent="0">
              <a:lnSpc>
                <a:spcPts val="2403"/>
              </a:lnSpc>
              <a:buNone/>
            </a:pPr>
            <a:r>
              <a:rPr lang="en-US" sz="1502" dirty="0">
                <a:solidFill>
                  <a:srgbClr val="C9C2C0"/>
                </a:solidFill>
                <a:latin typeface="Gelasio" pitchFamily="34" charset="0"/>
                <a:ea typeface="Gelasio" pitchFamily="34" charset="-122"/>
                <a:cs typeface="Gelasio" pitchFamily="34" charset="-120"/>
              </a:rPr>
              <a:t>Creating hazard maps is the first step in safely navigating a lunar lander. These detailed maps help us identify potential risks and plan our landing strategy effectively.</a:t>
            </a:r>
            <a:endParaRPr lang="en-US" sz="1502" dirty="0"/>
          </a:p>
        </p:txBody>
      </p:sp>
      <p:sp>
        <p:nvSpPr>
          <p:cNvPr id="9" name="Shape 6"/>
          <p:cNvSpPr/>
          <p:nvPr/>
        </p:nvSpPr>
        <p:spPr>
          <a:xfrm>
            <a:off x="5868591" y="3791069"/>
            <a:ext cx="2893219" cy="3914656"/>
          </a:xfrm>
          <a:prstGeom prst="roundRect">
            <a:avLst>
              <a:gd name="adj" fmla="val 3956"/>
            </a:avLst>
          </a:prstGeom>
          <a:solidFill>
            <a:srgbClr val="393636"/>
          </a:solidFill>
          <a:ln/>
        </p:spPr>
      </p:sp>
      <p:sp>
        <p:nvSpPr>
          <p:cNvPr id="10" name="Text 7"/>
          <p:cNvSpPr/>
          <p:nvPr/>
        </p:nvSpPr>
        <p:spPr>
          <a:xfrm>
            <a:off x="6059329" y="3981807"/>
            <a:ext cx="2511743" cy="596027"/>
          </a:xfrm>
          <a:prstGeom prst="rect">
            <a:avLst/>
          </a:prstGeom>
          <a:noFill/>
          <a:ln/>
        </p:spPr>
        <p:txBody>
          <a:bodyPr wrap="square" rtlCol="0" anchor="t"/>
          <a:lstStyle/>
          <a:p>
            <a:pPr marL="0" indent="0">
              <a:lnSpc>
                <a:spcPts val="2347"/>
              </a:lnSpc>
              <a:buNone/>
            </a:pPr>
            <a:r>
              <a:rPr lang="en-US" sz="1878" dirty="0">
                <a:solidFill>
                  <a:srgbClr val="EBCCBB"/>
                </a:solidFill>
                <a:latin typeface="Gelasio" pitchFamily="34" charset="0"/>
                <a:ea typeface="Gelasio" pitchFamily="34" charset="-122"/>
                <a:cs typeface="Gelasio" pitchFamily="34" charset="-120"/>
              </a:rPr>
              <a:t>Super-Resolution Techniques</a:t>
            </a:r>
            <a:endParaRPr lang="en-US" sz="1878" dirty="0"/>
          </a:p>
        </p:txBody>
      </p:sp>
      <p:sp>
        <p:nvSpPr>
          <p:cNvPr id="11" name="Text 8"/>
          <p:cNvSpPr/>
          <p:nvPr/>
        </p:nvSpPr>
        <p:spPr>
          <a:xfrm>
            <a:off x="6059329" y="4768572"/>
            <a:ext cx="2511743" cy="2441258"/>
          </a:xfrm>
          <a:prstGeom prst="rect">
            <a:avLst/>
          </a:prstGeom>
          <a:noFill/>
          <a:ln/>
        </p:spPr>
        <p:txBody>
          <a:bodyPr wrap="square" rtlCol="0" anchor="t"/>
          <a:lstStyle/>
          <a:p>
            <a:pPr marL="0" indent="0">
              <a:lnSpc>
                <a:spcPts val="2403"/>
              </a:lnSpc>
              <a:buNone/>
            </a:pPr>
            <a:r>
              <a:rPr lang="en-US" sz="1502" dirty="0">
                <a:solidFill>
                  <a:srgbClr val="C9C2C0"/>
                </a:solidFill>
                <a:latin typeface="Gelasio" pitchFamily="34" charset="0"/>
                <a:ea typeface="Gelasio" pitchFamily="34" charset="-122"/>
                <a:cs typeface="Gelasio" pitchFamily="34" charset="-120"/>
              </a:rPr>
              <a:t>To overcome the challenge of working with lower resolution data, we employ super-resolution techniques. These methods enhance the quality of lunar images, making them suitable for further analysis and navigation.</a:t>
            </a:r>
            <a:endParaRPr lang="en-US" sz="1502" dirty="0"/>
          </a:p>
        </p:txBody>
      </p:sp>
      <p:sp>
        <p:nvSpPr>
          <p:cNvPr id="12" name="Shape 9"/>
          <p:cNvSpPr/>
          <p:nvPr/>
        </p:nvSpPr>
        <p:spPr>
          <a:xfrm>
            <a:off x="8952548" y="3791068"/>
            <a:ext cx="2893219" cy="4149773"/>
          </a:xfrm>
          <a:prstGeom prst="roundRect">
            <a:avLst>
              <a:gd name="adj" fmla="val 3956"/>
            </a:avLst>
          </a:prstGeom>
          <a:solidFill>
            <a:srgbClr val="393636"/>
          </a:solidFill>
          <a:ln/>
        </p:spPr>
      </p:sp>
      <p:sp>
        <p:nvSpPr>
          <p:cNvPr id="13" name="Text 10"/>
          <p:cNvSpPr/>
          <p:nvPr/>
        </p:nvSpPr>
        <p:spPr>
          <a:xfrm>
            <a:off x="9143286" y="3981807"/>
            <a:ext cx="2511743" cy="596027"/>
          </a:xfrm>
          <a:prstGeom prst="rect">
            <a:avLst/>
          </a:prstGeom>
          <a:noFill/>
          <a:ln/>
        </p:spPr>
        <p:txBody>
          <a:bodyPr wrap="square" rtlCol="0" anchor="t"/>
          <a:lstStyle/>
          <a:p>
            <a:pPr marL="0" indent="0">
              <a:lnSpc>
                <a:spcPts val="2347"/>
              </a:lnSpc>
              <a:buNone/>
            </a:pPr>
            <a:r>
              <a:rPr lang="en-US" sz="1878" dirty="0">
                <a:solidFill>
                  <a:srgbClr val="EBCCBB"/>
                </a:solidFill>
                <a:latin typeface="Gelasio" pitchFamily="34" charset="0"/>
                <a:ea typeface="Gelasio" pitchFamily="34" charset="-122"/>
                <a:cs typeface="Gelasio" pitchFamily="34" charset="-120"/>
              </a:rPr>
              <a:t>Utilizing Super-Resolution</a:t>
            </a:r>
            <a:endParaRPr lang="en-US" sz="1878" dirty="0"/>
          </a:p>
        </p:txBody>
      </p:sp>
      <p:sp>
        <p:nvSpPr>
          <p:cNvPr id="14" name="Text 11"/>
          <p:cNvSpPr/>
          <p:nvPr/>
        </p:nvSpPr>
        <p:spPr>
          <a:xfrm>
            <a:off x="9143286" y="4768572"/>
            <a:ext cx="2511743" cy="2746415"/>
          </a:xfrm>
          <a:prstGeom prst="rect">
            <a:avLst/>
          </a:prstGeom>
          <a:noFill/>
          <a:ln/>
        </p:spPr>
        <p:txBody>
          <a:bodyPr wrap="square" rtlCol="0" anchor="t"/>
          <a:lstStyle/>
          <a:p>
            <a:pPr marL="0" indent="0">
              <a:lnSpc>
                <a:spcPts val="2403"/>
              </a:lnSpc>
              <a:buNone/>
            </a:pPr>
            <a:r>
              <a:rPr lang="en-US" sz="1502" dirty="0">
                <a:solidFill>
                  <a:srgbClr val="C9C2C0"/>
                </a:solidFill>
                <a:latin typeface="Gelasio" pitchFamily="34" charset="0"/>
                <a:ea typeface="Gelasio" pitchFamily="34" charset="-122"/>
                <a:cs typeface="Gelasio" pitchFamily="34" charset="-120"/>
              </a:rPr>
              <a:t>The super-resolution techniques we use involve advanced deep learning models, particularly the powerful Keras framework. By leveraging generative adversarial networks (GANs), we can improve image resolution and sharpness.</a:t>
            </a:r>
            <a:endParaRPr lang="en-US" sz="150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1185148"/>
            <a:ext cx="4443889"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Crater Detection</a:t>
            </a:r>
            <a:endParaRPr lang="en-US" sz="4374" dirty="0"/>
          </a:p>
        </p:txBody>
      </p:sp>
      <p:sp>
        <p:nvSpPr>
          <p:cNvPr id="5" name="Shape 3"/>
          <p:cNvSpPr/>
          <p:nvPr/>
        </p:nvSpPr>
        <p:spPr>
          <a:xfrm>
            <a:off x="2037993" y="2497455"/>
            <a:ext cx="499943" cy="499943"/>
          </a:xfrm>
          <a:prstGeom prst="roundRect">
            <a:avLst>
              <a:gd name="adj" fmla="val 26667"/>
            </a:avLst>
          </a:prstGeom>
          <a:solidFill>
            <a:srgbClr val="393636"/>
          </a:solidFill>
          <a:ln/>
        </p:spPr>
      </p:sp>
      <p:sp>
        <p:nvSpPr>
          <p:cNvPr id="6" name="Text 4"/>
          <p:cNvSpPr/>
          <p:nvPr/>
        </p:nvSpPr>
        <p:spPr>
          <a:xfrm>
            <a:off x="2215515" y="2539127"/>
            <a:ext cx="1447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7" name="Text 5"/>
          <p:cNvSpPr/>
          <p:nvPr/>
        </p:nvSpPr>
        <p:spPr>
          <a:xfrm>
            <a:off x="2760107" y="2573774"/>
            <a:ext cx="2647950" cy="694373"/>
          </a:xfrm>
          <a:prstGeom prst="rect">
            <a:avLst/>
          </a:prstGeom>
          <a:noFill/>
          <a:ln/>
        </p:spPr>
        <p:txBody>
          <a:bodyPr wrap="squar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Identifying Lunar Hazards</a:t>
            </a:r>
            <a:endParaRPr lang="en-US" sz="2187" dirty="0"/>
          </a:p>
        </p:txBody>
      </p:sp>
      <p:sp>
        <p:nvSpPr>
          <p:cNvPr id="8" name="Text 6"/>
          <p:cNvSpPr/>
          <p:nvPr/>
        </p:nvSpPr>
        <p:spPr>
          <a:xfrm>
            <a:off x="2760107" y="3490317"/>
            <a:ext cx="2647950" cy="3554016"/>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Crater detection is essential for terrain relative navigation and hazard avoidance during lunar landings. We employ sophisticated computer vision models to identify and analyze craters in high-resolution lunar images.</a:t>
            </a:r>
            <a:endParaRPr lang="en-US" sz="1750" dirty="0"/>
          </a:p>
        </p:txBody>
      </p:sp>
      <p:sp>
        <p:nvSpPr>
          <p:cNvPr id="9" name="Shape 7"/>
          <p:cNvSpPr/>
          <p:nvPr/>
        </p:nvSpPr>
        <p:spPr>
          <a:xfrm>
            <a:off x="5630228" y="2497455"/>
            <a:ext cx="499943" cy="499943"/>
          </a:xfrm>
          <a:prstGeom prst="roundRect">
            <a:avLst>
              <a:gd name="adj" fmla="val 26667"/>
            </a:avLst>
          </a:prstGeom>
          <a:solidFill>
            <a:srgbClr val="393636"/>
          </a:solidFill>
          <a:ln/>
        </p:spPr>
      </p:sp>
      <p:sp>
        <p:nvSpPr>
          <p:cNvPr id="10" name="Text 8"/>
          <p:cNvSpPr/>
          <p:nvPr/>
        </p:nvSpPr>
        <p:spPr>
          <a:xfrm>
            <a:off x="5784890" y="2539127"/>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1" name="Text 9"/>
          <p:cNvSpPr/>
          <p:nvPr/>
        </p:nvSpPr>
        <p:spPr>
          <a:xfrm>
            <a:off x="6352342" y="2573774"/>
            <a:ext cx="2647950" cy="694373"/>
          </a:xfrm>
          <a:prstGeom prst="rect">
            <a:avLst/>
          </a:prstGeom>
          <a:noFill/>
          <a:ln/>
        </p:spPr>
        <p:txBody>
          <a:bodyPr wrap="squar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Elliptical Object Retrieval</a:t>
            </a:r>
            <a:endParaRPr lang="en-US" sz="2187" dirty="0"/>
          </a:p>
        </p:txBody>
      </p:sp>
      <p:sp>
        <p:nvSpPr>
          <p:cNvPr id="12" name="Text 10"/>
          <p:cNvSpPr/>
          <p:nvPr/>
        </p:nvSpPr>
        <p:spPr>
          <a:xfrm>
            <a:off x="6352342" y="3490317"/>
            <a:ext cx="2647950" cy="3554016"/>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Our crater detection model utilizes the Ellipse R-CNN, a powerful model that combines Mask R-CNN for elliptical object retrieval and U-Net Semantic Segmentation for learning occlusion patterns within crater images.</a:t>
            </a:r>
            <a:endParaRPr lang="en-US" sz="1750" dirty="0"/>
          </a:p>
        </p:txBody>
      </p:sp>
      <p:sp>
        <p:nvSpPr>
          <p:cNvPr id="13" name="Shape 11"/>
          <p:cNvSpPr/>
          <p:nvPr/>
        </p:nvSpPr>
        <p:spPr>
          <a:xfrm>
            <a:off x="9222462" y="2497455"/>
            <a:ext cx="499943" cy="499943"/>
          </a:xfrm>
          <a:prstGeom prst="roundRect">
            <a:avLst>
              <a:gd name="adj" fmla="val 26667"/>
            </a:avLst>
          </a:prstGeom>
          <a:solidFill>
            <a:srgbClr val="393636"/>
          </a:solidFill>
          <a:ln/>
        </p:spPr>
      </p:sp>
      <p:sp>
        <p:nvSpPr>
          <p:cNvPr id="14" name="Text 12"/>
          <p:cNvSpPr/>
          <p:nvPr/>
        </p:nvSpPr>
        <p:spPr>
          <a:xfrm>
            <a:off x="9380934" y="2539127"/>
            <a:ext cx="1828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3</a:t>
            </a:r>
            <a:endParaRPr lang="en-US" sz="2624" dirty="0"/>
          </a:p>
        </p:txBody>
      </p:sp>
      <p:sp>
        <p:nvSpPr>
          <p:cNvPr id="15" name="Text 13"/>
          <p:cNvSpPr/>
          <p:nvPr/>
        </p:nvSpPr>
        <p:spPr>
          <a:xfrm>
            <a:off x="9944576" y="2573774"/>
            <a:ext cx="2647950" cy="694373"/>
          </a:xfrm>
          <a:prstGeom prst="rect">
            <a:avLst/>
          </a:prstGeom>
          <a:noFill/>
          <a:ln/>
        </p:spPr>
        <p:txBody>
          <a:bodyPr wrap="squar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Enhancing Accuracy with OpenCV</a:t>
            </a:r>
            <a:endParaRPr lang="en-US" sz="2187" dirty="0"/>
          </a:p>
        </p:txBody>
      </p:sp>
      <p:sp>
        <p:nvSpPr>
          <p:cNvPr id="16" name="Text 14"/>
          <p:cNvSpPr/>
          <p:nvPr/>
        </p:nvSpPr>
        <p:spPr>
          <a:xfrm>
            <a:off x="9944576" y="3490317"/>
            <a:ext cx="2647950" cy="3198614"/>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To ensure accurate crater identification, we leverage pre-trained computer vision models from OpenCV. These models assist us in precisely detecting and analyzing craters on the lunar surface.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2934"/>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0" y="0"/>
            <a:ext cx="3657600" cy="8232934"/>
          </a:xfrm>
          <a:prstGeom prst="rect">
            <a:avLst/>
          </a:prstGeom>
        </p:spPr>
      </p:pic>
      <p:sp>
        <p:nvSpPr>
          <p:cNvPr id="5" name="Text 2"/>
          <p:cNvSpPr/>
          <p:nvPr/>
        </p:nvSpPr>
        <p:spPr>
          <a:xfrm>
            <a:off x="4425434" y="563047"/>
            <a:ext cx="4095036" cy="639723"/>
          </a:xfrm>
          <a:prstGeom prst="rect">
            <a:avLst/>
          </a:prstGeom>
          <a:noFill/>
          <a:ln/>
        </p:spPr>
        <p:txBody>
          <a:bodyPr wrap="none" rtlCol="0" anchor="t"/>
          <a:lstStyle/>
          <a:p>
            <a:pPr marL="0" indent="0">
              <a:lnSpc>
                <a:spcPts val="5038"/>
              </a:lnSpc>
              <a:buNone/>
            </a:pPr>
            <a:r>
              <a:rPr lang="en-US" sz="4031" dirty="0">
                <a:solidFill>
                  <a:srgbClr val="EBCCBB"/>
                </a:solidFill>
                <a:latin typeface="Gelasio" pitchFamily="34" charset="0"/>
                <a:ea typeface="Gelasio" pitchFamily="34" charset="-122"/>
                <a:cs typeface="Gelasio" pitchFamily="34" charset="-120"/>
              </a:rPr>
              <a:t>Crater Matching</a:t>
            </a:r>
            <a:endParaRPr lang="en-US" sz="4031" dirty="0"/>
          </a:p>
        </p:txBody>
      </p:sp>
      <p:sp>
        <p:nvSpPr>
          <p:cNvPr id="6" name="Shape 3"/>
          <p:cNvSpPr/>
          <p:nvPr/>
        </p:nvSpPr>
        <p:spPr>
          <a:xfrm>
            <a:off x="4712137" y="1509832"/>
            <a:ext cx="40838" cy="6160056"/>
          </a:xfrm>
          <a:prstGeom prst="rect">
            <a:avLst/>
          </a:prstGeom>
          <a:solidFill>
            <a:srgbClr val="393636"/>
          </a:solidFill>
          <a:ln/>
        </p:spPr>
      </p:sp>
      <p:sp>
        <p:nvSpPr>
          <p:cNvPr id="7" name="Shape 4"/>
          <p:cNvSpPr/>
          <p:nvPr/>
        </p:nvSpPr>
        <p:spPr>
          <a:xfrm>
            <a:off x="4962823" y="1879580"/>
            <a:ext cx="716637" cy="40838"/>
          </a:xfrm>
          <a:prstGeom prst="rect">
            <a:avLst/>
          </a:prstGeom>
          <a:solidFill>
            <a:srgbClr val="393636"/>
          </a:solidFill>
          <a:ln/>
        </p:spPr>
      </p:sp>
      <p:sp>
        <p:nvSpPr>
          <p:cNvPr id="8" name="Shape 5"/>
          <p:cNvSpPr/>
          <p:nvPr/>
        </p:nvSpPr>
        <p:spPr>
          <a:xfrm>
            <a:off x="4502170" y="1669732"/>
            <a:ext cx="460653" cy="460653"/>
          </a:xfrm>
          <a:prstGeom prst="roundRect">
            <a:avLst>
              <a:gd name="adj" fmla="val 26670"/>
            </a:avLst>
          </a:prstGeom>
          <a:solidFill>
            <a:srgbClr val="393636"/>
          </a:solidFill>
          <a:ln/>
        </p:spPr>
      </p:sp>
      <p:sp>
        <p:nvSpPr>
          <p:cNvPr id="9" name="Text 6"/>
          <p:cNvSpPr/>
          <p:nvPr/>
        </p:nvSpPr>
        <p:spPr>
          <a:xfrm>
            <a:off x="4667667" y="1708071"/>
            <a:ext cx="129540" cy="383977"/>
          </a:xfrm>
          <a:prstGeom prst="rect">
            <a:avLst/>
          </a:prstGeom>
          <a:noFill/>
          <a:ln/>
        </p:spPr>
        <p:txBody>
          <a:bodyPr wrap="none" rtlCol="0" anchor="t"/>
          <a:lstStyle/>
          <a:p>
            <a:pPr marL="0" indent="0" algn="ctr">
              <a:lnSpc>
                <a:spcPts val="3023"/>
              </a:lnSpc>
              <a:buNone/>
            </a:pPr>
            <a:r>
              <a:rPr lang="en-US" sz="2418" dirty="0">
                <a:solidFill>
                  <a:srgbClr val="EBCCBB"/>
                </a:solidFill>
                <a:latin typeface="Gelasio" pitchFamily="34" charset="0"/>
                <a:ea typeface="Gelasio" pitchFamily="34" charset="-122"/>
                <a:cs typeface="Gelasio" pitchFamily="34" charset="-120"/>
              </a:rPr>
              <a:t>1</a:t>
            </a:r>
            <a:endParaRPr lang="en-US" sz="2418" dirty="0"/>
          </a:p>
        </p:txBody>
      </p:sp>
      <p:sp>
        <p:nvSpPr>
          <p:cNvPr id="10" name="Text 7"/>
          <p:cNvSpPr/>
          <p:nvPr/>
        </p:nvSpPr>
        <p:spPr>
          <a:xfrm>
            <a:off x="5858589" y="1714500"/>
            <a:ext cx="3078480" cy="319921"/>
          </a:xfrm>
          <a:prstGeom prst="rect">
            <a:avLst/>
          </a:prstGeom>
          <a:noFill/>
          <a:ln/>
        </p:spPr>
        <p:txBody>
          <a:bodyPr wrap="none" rtlCol="0" anchor="t"/>
          <a:lstStyle/>
          <a:p>
            <a:pPr marL="0" indent="0" algn="l">
              <a:lnSpc>
                <a:spcPts val="2519"/>
              </a:lnSpc>
              <a:buNone/>
            </a:pPr>
            <a:r>
              <a:rPr lang="en-US" sz="2015" dirty="0">
                <a:solidFill>
                  <a:srgbClr val="EBCCBB"/>
                </a:solidFill>
                <a:latin typeface="Gelasio" pitchFamily="34" charset="0"/>
                <a:ea typeface="Gelasio" pitchFamily="34" charset="-122"/>
                <a:cs typeface="Gelasio" pitchFamily="34" charset="-120"/>
              </a:rPr>
              <a:t>Identifying Crater Patterns</a:t>
            </a:r>
            <a:endParaRPr lang="en-US" sz="2015" dirty="0"/>
          </a:p>
        </p:txBody>
      </p:sp>
      <p:sp>
        <p:nvSpPr>
          <p:cNvPr id="11" name="Text 8"/>
          <p:cNvSpPr/>
          <p:nvPr/>
        </p:nvSpPr>
        <p:spPr>
          <a:xfrm>
            <a:off x="5858589" y="2239089"/>
            <a:ext cx="8003977" cy="982980"/>
          </a:xfrm>
          <a:prstGeom prst="rect">
            <a:avLst/>
          </a:prstGeom>
          <a:noFill/>
          <a:ln/>
        </p:spPr>
        <p:txBody>
          <a:bodyPr wrap="square" rtlCol="0" anchor="t"/>
          <a:lstStyle/>
          <a:p>
            <a:pPr marL="0" indent="0" algn="l">
              <a:lnSpc>
                <a:spcPts val="2580"/>
              </a:lnSpc>
              <a:buNone/>
            </a:pPr>
            <a:r>
              <a:rPr lang="en-US" sz="1612" dirty="0">
                <a:solidFill>
                  <a:srgbClr val="C9C2C0"/>
                </a:solidFill>
                <a:latin typeface="Gelasio" pitchFamily="34" charset="0"/>
                <a:ea typeface="Gelasio" pitchFamily="34" charset="-122"/>
                <a:cs typeface="Gelasio" pitchFamily="34" charset="-120"/>
              </a:rPr>
              <a:t>Once craters are detected, we focus on identifying patterns within these unique lunar features. This aids in faster and more accurate recognition of craters, enhancing the navigation process and improving hazard assessment.</a:t>
            </a:r>
            <a:endParaRPr lang="en-US" sz="1612" dirty="0"/>
          </a:p>
        </p:txBody>
      </p:sp>
      <p:sp>
        <p:nvSpPr>
          <p:cNvPr id="12" name="Shape 9"/>
          <p:cNvSpPr/>
          <p:nvPr/>
        </p:nvSpPr>
        <p:spPr>
          <a:xfrm>
            <a:off x="4962823" y="4001155"/>
            <a:ext cx="716637" cy="40838"/>
          </a:xfrm>
          <a:prstGeom prst="rect">
            <a:avLst/>
          </a:prstGeom>
          <a:solidFill>
            <a:srgbClr val="393636"/>
          </a:solidFill>
          <a:ln/>
        </p:spPr>
      </p:sp>
      <p:sp>
        <p:nvSpPr>
          <p:cNvPr id="13" name="Shape 10"/>
          <p:cNvSpPr/>
          <p:nvPr/>
        </p:nvSpPr>
        <p:spPr>
          <a:xfrm>
            <a:off x="4502170" y="3791307"/>
            <a:ext cx="460653" cy="460653"/>
          </a:xfrm>
          <a:prstGeom prst="roundRect">
            <a:avLst>
              <a:gd name="adj" fmla="val 26670"/>
            </a:avLst>
          </a:prstGeom>
          <a:solidFill>
            <a:srgbClr val="393636"/>
          </a:solidFill>
          <a:ln/>
        </p:spPr>
      </p:sp>
      <p:sp>
        <p:nvSpPr>
          <p:cNvPr id="14" name="Text 11"/>
          <p:cNvSpPr/>
          <p:nvPr/>
        </p:nvSpPr>
        <p:spPr>
          <a:xfrm>
            <a:off x="4648617" y="3829645"/>
            <a:ext cx="167640" cy="383977"/>
          </a:xfrm>
          <a:prstGeom prst="rect">
            <a:avLst/>
          </a:prstGeom>
          <a:noFill/>
          <a:ln/>
        </p:spPr>
        <p:txBody>
          <a:bodyPr wrap="none" rtlCol="0" anchor="t"/>
          <a:lstStyle/>
          <a:p>
            <a:pPr marL="0" indent="0" algn="ctr">
              <a:lnSpc>
                <a:spcPts val="3023"/>
              </a:lnSpc>
              <a:buNone/>
            </a:pPr>
            <a:r>
              <a:rPr lang="en-US" sz="2418" dirty="0">
                <a:solidFill>
                  <a:srgbClr val="EBCCBB"/>
                </a:solidFill>
                <a:latin typeface="Gelasio" pitchFamily="34" charset="0"/>
                <a:ea typeface="Gelasio" pitchFamily="34" charset="-122"/>
                <a:cs typeface="Gelasio" pitchFamily="34" charset="-120"/>
              </a:rPr>
              <a:t>2</a:t>
            </a:r>
            <a:endParaRPr lang="en-US" sz="2418" dirty="0"/>
          </a:p>
        </p:txBody>
      </p:sp>
      <p:sp>
        <p:nvSpPr>
          <p:cNvPr id="15" name="Text 12"/>
          <p:cNvSpPr/>
          <p:nvPr/>
        </p:nvSpPr>
        <p:spPr>
          <a:xfrm>
            <a:off x="5858589" y="3836075"/>
            <a:ext cx="3474720" cy="319921"/>
          </a:xfrm>
          <a:prstGeom prst="rect">
            <a:avLst/>
          </a:prstGeom>
          <a:noFill/>
          <a:ln/>
        </p:spPr>
        <p:txBody>
          <a:bodyPr wrap="none" rtlCol="0" anchor="t"/>
          <a:lstStyle/>
          <a:p>
            <a:pPr marL="0" indent="0" algn="l">
              <a:lnSpc>
                <a:spcPts val="2519"/>
              </a:lnSpc>
              <a:buNone/>
            </a:pPr>
            <a:r>
              <a:rPr lang="en-US" sz="2015" dirty="0">
                <a:solidFill>
                  <a:srgbClr val="EBCCBB"/>
                </a:solidFill>
                <a:latin typeface="Gelasio" pitchFamily="34" charset="0"/>
                <a:ea typeface="Gelasio" pitchFamily="34" charset="-122"/>
                <a:cs typeface="Gelasio" pitchFamily="34" charset="-120"/>
              </a:rPr>
              <a:t>Advanced Pattern Recognition</a:t>
            </a:r>
            <a:endParaRPr lang="en-US" sz="2015" dirty="0"/>
          </a:p>
        </p:txBody>
      </p:sp>
      <p:sp>
        <p:nvSpPr>
          <p:cNvPr id="16" name="Text 13"/>
          <p:cNvSpPr/>
          <p:nvPr/>
        </p:nvSpPr>
        <p:spPr>
          <a:xfrm>
            <a:off x="5858589" y="4360664"/>
            <a:ext cx="8003977" cy="982980"/>
          </a:xfrm>
          <a:prstGeom prst="rect">
            <a:avLst/>
          </a:prstGeom>
          <a:noFill/>
          <a:ln/>
        </p:spPr>
        <p:txBody>
          <a:bodyPr wrap="square" rtlCol="0" anchor="t"/>
          <a:lstStyle/>
          <a:p>
            <a:pPr marL="0" indent="0" algn="l">
              <a:lnSpc>
                <a:spcPts val="2580"/>
              </a:lnSpc>
              <a:buNone/>
            </a:pPr>
            <a:r>
              <a:rPr lang="en-US" sz="1612" dirty="0">
                <a:solidFill>
                  <a:srgbClr val="C9C2C0"/>
                </a:solidFill>
                <a:latin typeface="Gelasio" pitchFamily="34" charset="0"/>
                <a:ea typeface="Gelasio" pitchFamily="34" charset="-122"/>
                <a:cs typeface="Gelasio" pitchFamily="34" charset="-120"/>
              </a:rPr>
              <a:t>We employ advanced pattern recognition algorithms that analyze the shape, size, and distribution of craters on the moon's surface. This enables us to identify and match craters with precision.</a:t>
            </a:r>
            <a:endParaRPr lang="en-US" sz="1612" dirty="0"/>
          </a:p>
        </p:txBody>
      </p:sp>
      <p:sp>
        <p:nvSpPr>
          <p:cNvPr id="17" name="Shape 14"/>
          <p:cNvSpPr/>
          <p:nvPr/>
        </p:nvSpPr>
        <p:spPr>
          <a:xfrm>
            <a:off x="4962823" y="6122730"/>
            <a:ext cx="716637" cy="40838"/>
          </a:xfrm>
          <a:prstGeom prst="rect">
            <a:avLst/>
          </a:prstGeom>
          <a:solidFill>
            <a:srgbClr val="393636"/>
          </a:solidFill>
          <a:ln/>
        </p:spPr>
      </p:sp>
      <p:sp>
        <p:nvSpPr>
          <p:cNvPr id="18" name="Shape 15"/>
          <p:cNvSpPr/>
          <p:nvPr/>
        </p:nvSpPr>
        <p:spPr>
          <a:xfrm>
            <a:off x="4502170" y="5912882"/>
            <a:ext cx="460653" cy="460653"/>
          </a:xfrm>
          <a:prstGeom prst="roundRect">
            <a:avLst>
              <a:gd name="adj" fmla="val 26670"/>
            </a:avLst>
          </a:prstGeom>
          <a:solidFill>
            <a:srgbClr val="393636"/>
          </a:solidFill>
          <a:ln/>
        </p:spPr>
      </p:sp>
      <p:sp>
        <p:nvSpPr>
          <p:cNvPr id="19" name="Text 16"/>
          <p:cNvSpPr/>
          <p:nvPr/>
        </p:nvSpPr>
        <p:spPr>
          <a:xfrm>
            <a:off x="4648617" y="5951220"/>
            <a:ext cx="167640" cy="383977"/>
          </a:xfrm>
          <a:prstGeom prst="rect">
            <a:avLst/>
          </a:prstGeom>
          <a:noFill/>
          <a:ln/>
        </p:spPr>
        <p:txBody>
          <a:bodyPr wrap="none" rtlCol="0" anchor="t"/>
          <a:lstStyle/>
          <a:p>
            <a:pPr marL="0" indent="0" algn="ctr">
              <a:lnSpc>
                <a:spcPts val="3023"/>
              </a:lnSpc>
              <a:buNone/>
            </a:pPr>
            <a:r>
              <a:rPr lang="en-US" sz="2418" dirty="0">
                <a:solidFill>
                  <a:srgbClr val="EBCCBB"/>
                </a:solidFill>
                <a:latin typeface="Gelasio" pitchFamily="34" charset="0"/>
                <a:ea typeface="Gelasio" pitchFamily="34" charset="-122"/>
                <a:cs typeface="Gelasio" pitchFamily="34" charset="-120"/>
              </a:rPr>
              <a:t>3</a:t>
            </a:r>
            <a:endParaRPr lang="en-US" sz="2418" dirty="0"/>
          </a:p>
        </p:txBody>
      </p:sp>
      <p:sp>
        <p:nvSpPr>
          <p:cNvPr id="20" name="Text 17"/>
          <p:cNvSpPr/>
          <p:nvPr/>
        </p:nvSpPr>
        <p:spPr>
          <a:xfrm>
            <a:off x="5858589" y="5957649"/>
            <a:ext cx="3695700" cy="319921"/>
          </a:xfrm>
          <a:prstGeom prst="rect">
            <a:avLst/>
          </a:prstGeom>
          <a:noFill/>
          <a:ln/>
        </p:spPr>
        <p:txBody>
          <a:bodyPr wrap="none" rtlCol="0" anchor="t"/>
          <a:lstStyle/>
          <a:p>
            <a:pPr marL="0" indent="0" algn="l">
              <a:lnSpc>
                <a:spcPts val="2519"/>
              </a:lnSpc>
              <a:buNone/>
            </a:pPr>
            <a:r>
              <a:rPr lang="en-US" sz="2015" dirty="0">
                <a:solidFill>
                  <a:srgbClr val="EBCCBB"/>
                </a:solidFill>
                <a:latin typeface="Gelasio" pitchFamily="34" charset="0"/>
                <a:ea typeface="Gelasio" pitchFamily="34" charset="-122"/>
                <a:cs typeface="Gelasio" pitchFamily="34" charset="-120"/>
              </a:rPr>
              <a:t>Improving Navigation Efficiency</a:t>
            </a:r>
            <a:endParaRPr lang="en-US" sz="2015" dirty="0"/>
          </a:p>
        </p:txBody>
      </p:sp>
      <p:sp>
        <p:nvSpPr>
          <p:cNvPr id="21" name="Text 18"/>
          <p:cNvSpPr/>
          <p:nvPr/>
        </p:nvSpPr>
        <p:spPr>
          <a:xfrm>
            <a:off x="5858589" y="6482239"/>
            <a:ext cx="8003977" cy="982980"/>
          </a:xfrm>
          <a:prstGeom prst="rect">
            <a:avLst/>
          </a:prstGeom>
          <a:noFill/>
          <a:ln/>
        </p:spPr>
        <p:txBody>
          <a:bodyPr wrap="square" rtlCol="0" anchor="t"/>
          <a:lstStyle/>
          <a:p>
            <a:pPr marL="0" indent="0" algn="l">
              <a:lnSpc>
                <a:spcPts val="2580"/>
              </a:lnSpc>
              <a:buNone/>
            </a:pPr>
            <a:r>
              <a:rPr lang="en-US" sz="1612" dirty="0">
                <a:solidFill>
                  <a:srgbClr val="C9C2C0"/>
                </a:solidFill>
                <a:latin typeface="Gelasio" pitchFamily="34" charset="0"/>
                <a:ea typeface="Gelasio" pitchFamily="34" charset="-122"/>
                <a:cs typeface="Gelasio" pitchFamily="34" charset="-120"/>
              </a:rPr>
              <a:t>By identifying and matching crater patterns, we can optimize the navigation process. This allows for more efficient and safer lunar landings, reducing the risks associated with unfamiliar lunar terrains.</a:t>
            </a:r>
            <a:endParaRPr lang="en-US" sz="161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957"/>
          </a:xfrm>
          <a:prstGeom prst="rect">
            <a:avLst/>
          </a:prstGeom>
          <a:solidFill>
            <a:srgbClr val="464342"/>
          </a:solidFill>
          <a:ln/>
        </p:spPr>
      </p:sp>
      <p:sp>
        <p:nvSpPr>
          <p:cNvPr id="4" name="Text 2"/>
          <p:cNvSpPr/>
          <p:nvPr/>
        </p:nvSpPr>
        <p:spPr>
          <a:xfrm>
            <a:off x="2166699" y="596027"/>
            <a:ext cx="8237220" cy="677466"/>
          </a:xfrm>
          <a:prstGeom prst="rect">
            <a:avLst/>
          </a:prstGeom>
          <a:noFill/>
          <a:ln/>
        </p:spPr>
        <p:txBody>
          <a:bodyPr wrap="none" rtlCol="0" anchor="t"/>
          <a:lstStyle/>
          <a:p>
            <a:pPr marL="0" indent="0">
              <a:lnSpc>
                <a:spcPts val="5334"/>
              </a:lnSpc>
              <a:buNone/>
            </a:pPr>
            <a:r>
              <a:rPr lang="en-US" sz="4267" dirty="0">
                <a:solidFill>
                  <a:srgbClr val="EBCCBB"/>
                </a:solidFill>
                <a:latin typeface="Gelasio" pitchFamily="34" charset="0"/>
                <a:ea typeface="Gelasio" pitchFamily="34" charset="-122"/>
                <a:cs typeface="Gelasio" pitchFamily="34" charset="-120"/>
              </a:rPr>
              <a:t>Visual Terrain Relative Navigation</a:t>
            </a:r>
            <a:endParaRPr lang="en-US" sz="4267" dirty="0"/>
          </a:p>
        </p:txBody>
      </p:sp>
      <p:pic>
        <p:nvPicPr>
          <p:cNvPr id="5" name="Image 0" descr="preencoded.png"/>
          <p:cNvPicPr>
            <a:picLocks noChangeAspect="1"/>
          </p:cNvPicPr>
          <p:nvPr/>
        </p:nvPicPr>
        <p:blipFill>
          <a:blip r:embed="rId3"/>
          <a:stretch>
            <a:fillRect/>
          </a:stretch>
        </p:blipFill>
        <p:spPr>
          <a:xfrm>
            <a:off x="2166699" y="1706999"/>
            <a:ext cx="3215521" cy="1987272"/>
          </a:xfrm>
          <a:prstGeom prst="rect">
            <a:avLst/>
          </a:prstGeom>
        </p:spPr>
      </p:pic>
      <p:sp>
        <p:nvSpPr>
          <p:cNvPr id="6" name="Text 3"/>
          <p:cNvSpPr/>
          <p:nvPr/>
        </p:nvSpPr>
        <p:spPr>
          <a:xfrm>
            <a:off x="2166699" y="3965138"/>
            <a:ext cx="3215521" cy="677466"/>
          </a:xfrm>
          <a:prstGeom prst="rect">
            <a:avLst/>
          </a:prstGeom>
          <a:noFill/>
          <a:ln/>
        </p:spPr>
        <p:txBody>
          <a:bodyPr wrap="square" rtlCol="0" anchor="t"/>
          <a:lstStyle/>
          <a:p>
            <a:pPr marL="0" indent="0" algn="l">
              <a:lnSpc>
                <a:spcPts val="2667"/>
              </a:lnSpc>
              <a:buNone/>
            </a:pPr>
            <a:r>
              <a:rPr lang="en-US" sz="2134" dirty="0">
                <a:solidFill>
                  <a:srgbClr val="EBCCBB"/>
                </a:solidFill>
                <a:latin typeface="Gelasio" pitchFamily="34" charset="0"/>
                <a:ea typeface="Gelasio" pitchFamily="34" charset="-122"/>
                <a:cs typeface="Gelasio" pitchFamily="34" charset="-120"/>
              </a:rPr>
              <a:t>Identifying Lunar Surface Features</a:t>
            </a:r>
            <a:endParaRPr lang="en-US" sz="2134" dirty="0"/>
          </a:p>
        </p:txBody>
      </p:sp>
      <p:sp>
        <p:nvSpPr>
          <p:cNvPr id="7" name="Text 4"/>
          <p:cNvSpPr/>
          <p:nvPr/>
        </p:nvSpPr>
        <p:spPr>
          <a:xfrm>
            <a:off x="2166699" y="4859298"/>
            <a:ext cx="3215521" cy="2080974"/>
          </a:xfrm>
          <a:prstGeom prst="rect">
            <a:avLst/>
          </a:prstGeom>
          <a:noFill/>
          <a:ln/>
        </p:spPr>
        <p:txBody>
          <a:bodyPr wrap="square" rtlCol="0" anchor="t"/>
          <a:lstStyle/>
          <a:p>
            <a:pPr marL="0" indent="0" algn="l">
              <a:lnSpc>
                <a:spcPts val="2731"/>
              </a:lnSpc>
              <a:buNone/>
            </a:pPr>
            <a:r>
              <a:rPr lang="en-US" sz="1707" dirty="0">
                <a:solidFill>
                  <a:srgbClr val="C9C2C0"/>
                </a:solidFill>
                <a:latin typeface="Gelasio" pitchFamily="34" charset="0"/>
                <a:ea typeface="Gelasio" pitchFamily="34" charset="-122"/>
                <a:cs typeface="Gelasio" pitchFamily="34" charset="-120"/>
              </a:rPr>
              <a:t>In addition to crater detection, we identify other critical lunar surface features such as boulders, rifts, and slopes. This information helps with route planning and obstacle avoidance.</a:t>
            </a:r>
            <a:endParaRPr lang="en-US" sz="1707" dirty="0"/>
          </a:p>
        </p:txBody>
      </p:sp>
      <p:pic>
        <p:nvPicPr>
          <p:cNvPr id="8" name="Image 1" descr="preencoded.png"/>
          <p:cNvPicPr>
            <a:picLocks noChangeAspect="1"/>
          </p:cNvPicPr>
          <p:nvPr/>
        </p:nvPicPr>
        <p:blipFill>
          <a:blip r:embed="rId4"/>
          <a:stretch>
            <a:fillRect/>
          </a:stretch>
        </p:blipFill>
        <p:spPr>
          <a:xfrm>
            <a:off x="5707380" y="1706999"/>
            <a:ext cx="3215521" cy="1987272"/>
          </a:xfrm>
          <a:prstGeom prst="rect">
            <a:avLst/>
          </a:prstGeom>
        </p:spPr>
      </p:pic>
      <p:sp>
        <p:nvSpPr>
          <p:cNvPr id="9" name="Text 5"/>
          <p:cNvSpPr/>
          <p:nvPr/>
        </p:nvSpPr>
        <p:spPr>
          <a:xfrm>
            <a:off x="5707380" y="3965138"/>
            <a:ext cx="3215521" cy="677466"/>
          </a:xfrm>
          <a:prstGeom prst="rect">
            <a:avLst/>
          </a:prstGeom>
          <a:noFill/>
          <a:ln/>
        </p:spPr>
        <p:txBody>
          <a:bodyPr wrap="square" rtlCol="0" anchor="t"/>
          <a:lstStyle/>
          <a:p>
            <a:pPr marL="0" indent="0" algn="l">
              <a:lnSpc>
                <a:spcPts val="2667"/>
              </a:lnSpc>
              <a:buNone/>
            </a:pPr>
            <a:r>
              <a:rPr lang="en-US" sz="2134" dirty="0">
                <a:solidFill>
                  <a:srgbClr val="EBCCBB"/>
                </a:solidFill>
                <a:latin typeface="Gelasio" pitchFamily="34" charset="0"/>
                <a:ea typeface="Gelasio" pitchFamily="34" charset="-122"/>
                <a:cs typeface="Gelasio" pitchFamily="34" charset="-120"/>
              </a:rPr>
              <a:t>Depth Estimation for Safety</a:t>
            </a:r>
            <a:endParaRPr lang="en-US" sz="2134" dirty="0"/>
          </a:p>
        </p:txBody>
      </p:sp>
      <p:sp>
        <p:nvSpPr>
          <p:cNvPr id="10" name="Text 6"/>
          <p:cNvSpPr/>
          <p:nvPr/>
        </p:nvSpPr>
        <p:spPr>
          <a:xfrm>
            <a:off x="5707380" y="4859298"/>
            <a:ext cx="3215521" cy="2774633"/>
          </a:xfrm>
          <a:prstGeom prst="rect">
            <a:avLst/>
          </a:prstGeom>
          <a:noFill/>
          <a:ln/>
        </p:spPr>
        <p:txBody>
          <a:bodyPr wrap="square" rtlCol="0" anchor="t"/>
          <a:lstStyle/>
          <a:p>
            <a:pPr marL="0" indent="0" algn="l">
              <a:lnSpc>
                <a:spcPts val="2731"/>
              </a:lnSpc>
              <a:buNone/>
            </a:pPr>
            <a:r>
              <a:rPr lang="en-US" sz="1707" dirty="0">
                <a:solidFill>
                  <a:srgbClr val="C9C2C0"/>
                </a:solidFill>
                <a:latin typeface="Gelasio" pitchFamily="34" charset="0"/>
                <a:ea typeface="Gelasio" pitchFamily="34" charset="-122"/>
                <a:cs typeface="Gelasio" pitchFamily="34" charset="-120"/>
              </a:rPr>
              <a:t>Depth estimation is crucial for visual terrain relative navigation. We employ advanced machine learning techniques, such as Pix2Pix and GANs, to determine the depth of the moon's surface relative to the camera's position, enhancing safety and precision.</a:t>
            </a:r>
            <a:endParaRPr lang="en-US" sz="1707" dirty="0"/>
          </a:p>
        </p:txBody>
      </p:sp>
      <p:pic>
        <p:nvPicPr>
          <p:cNvPr id="11" name="Image 2" descr="preencoded.png"/>
          <p:cNvPicPr>
            <a:picLocks noChangeAspect="1"/>
          </p:cNvPicPr>
          <p:nvPr/>
        </p:nvPicPr>
        <p:blipFill>
          <a:blip r:embed="rId5"/>
          <a:stretch>
            <a:fillRect/>
          </a:stretch>
        </p:blipFill>
        <p:spPr>
          <a:xfrm>
            <a:off x="9248061" y="1706999"/>
            <a:ext cx="3215640" cy="1987391"/>
          </a:xfrm>
          <a:prstGeom prst="rect">
            <a:avLst/>
          </a:prstGeom>
        </p:spPr>
      </p:pic>
      <p:sp>
        <p:nvSpPr>
          <p:cNvPr id="12" name="Text 7"/>
          <p:cNvSpPr/>
          <p:nvPr/>
        </p:nvSpPr>
        <p:spPr>
          <a:xfrm>
            <a:off x="9248061" y="3965258"/>
            <a:ext cx="2606040" cy="338733"/>
          </a:xfrm>
          <a:prstGeom prst="rect">
            <a:avLst/>
          </a:prstGeom>
          <a:noFill/>
          <a:ln/>
        </p:spPr>
        <p:txBody>
          <a:bodyPr wrap="none" rtlCol="0" anchor="t"/>
          <a:lstStyle/>
          <a:p>
            <a:pPr marL="0" indent="0" algn="l">
              <a:lnSpc>
                <a:spcPts val="2667"/>
              </a:lnSpc>
              <a:buNone/>
            </a:pPr>
            <a:r>
              <a:rPr lang="en-US" sz="2134" dirty="0">
                <a:solidFill>
                  <a:srgbClr val="EBCCBB"/>
                </a:solidFill>
                <a:latin typeface="Gelasio" pitchFamily="34" charset="0"/>
                <a:ea typeface="Gelasio" pitchFamily="34" charset="-122"/>
                <a:cs typeface="Gelasio" pitchFamily="34" charset="-120"/>
              </a:rPr>
              <a:t>Terrain Classification</a:t>
            </a:r>
            <a:endParaRPr lang="en-US" sz="2134" dirty="0"/>
          </a:p>
        </p:txBody>
      </p:sp>
      <p:sp>
        <p:nvSpPr>
          <p:cNvPr id="13" name="Text 8"/>
          <p:cNvSpPr/>
          <p:nvPr/>
        </p:nvSpPr>
        <p:spPr>
          <a:xfrm>
            <a:off x="9248061" y="4520684"/>
            <a:ext cx="3215640" cy="2427803"/>
          </a:xfrm>
          <a:prstGeom prst="rect">
            <a:avLst/>
          </a:prstGeom>
          <a:noFill/>
          <a:ln/>
        </p:spPr>
        <p:txBody>
          <a:bodyPr wrap="square" rtlCol="0" anchor="t"/>
          <a:lstStyle/>
          <a:p>
            <a:pPr marL="0" indent="0" algn="l">
              <a:lnSpc>
                <a:spcPts val="2731"/>
              </a:lnSpc>
              <a:buNone/>
            </a:pPr>
            <a:r>
              <a:rPr lang="en-US" sz="1707" dirty="0">
                <a:solidFill>
                  <a:srgbClr val="C9C2C0"/>
                </a:solidFill>
                <a:latin typeface="Gelasio" pitchFamily="34" charset="0"/>
                <a:ea typeface="Gelasio" pitchFamily="34" charset="-122"/>
                <a:cs typeface="Gelasio" pitchFamily="34" charset="-120"/>
              </a:rPr>
              <a:t>To classify different types of lunar terrains, we utilize DenseNet, a state-of-the-art convolutional neural network architecture. This segmentation technique helps us plan routes and avoid potential obstacles.</a:t>
            </a:r>
            <a:endParaRPr lang="en-US" sz="170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21055" y="602694"/>
            <a:ext cx="7223760" cy="684133"/>
          </a:xfrm>
          <a:prstGeom prst="rect">
            <a:avLst/>
          </a:prstGeom>
          <a:noFill/>
          <a:ln/>
        </p:spPr>
        <p:txBody>
          <a:bodyPr wrap="none" rtlCol="0" anchor="t"/>
          <a:lstStyle/>
          <a:p>
            <a:pPr marL="0" indent="0">
              <a:lnSpc>
                <a:spcPts val="5388"/>
              </a:lnSpc>
              <a:buNone/>
            </a:pPr>
            <a:r>
              <a:rPr lang="en-US" sz="4310" dirty="0">
                <a:solidFill>
                  <a:srgbClr val="EBCCBB"/>
                </a:solidFill>
                <a:latin typeface="Gelasio" pitchFamily="34" charset="0"/>
                <a:ea typeface="Gelasio" pitchFamily="34" charset="-122"/>
                <a:cs typeface="Gelasio" pitchFamily="34" charset="-120"/>
              </a:rPr>
              <a:t>Challenges and Dependencies</a:t>
            </a:r>
            <a:endParaRPr lang="en-US" sz="4310" dirty="0"/>
          </a:p>
        </p:txBody>
      </p:sp>
      <p:sp>
        <p:nvSpPr>
          <p:cNvPr id="6" name="Shape 3"/>
          <p:cNvSpPr/>
          <p:nvPr/>
        </p:nvSpPr>
        <p:spPr>
          <a:xfrm>
            <a:off x="821055" y="1786176"/>
            <a:ext cx="492562" cy="492562"/>
          </a:xfrm>
          <a:prstGeom prst="roundRect">
            <a:avLst>
              <a:gd name="adj" fmla="val 26672"/>
            </a:avLst>
          </a:prstGeom>
          <a:solidFill>
            <a:srgbClr val="393636"/>
          </a:solidFill>
          <a:ln/>
        </p:spPr>
      </p:sp>
      <p:sp>
        <p:nvSpPr>
          <p:cNvPr id="7" name="Text 4"/>
          <p:cNvSpPr/>
          <p:nvPr/>
        </p:nvSpPr>
        <p:spPr>
          <a:xfrm>
            <a:off x="998696" y="1827252"/>
            <a:ext cx="137160" cy="410408"/>
          </a:xfrm>
          <a:prstGeom prst="rect">
            <a:avLst/>
          </a:prstGeom>
          <a:noFill/>
          <a:ln/>
        </p:spPr>
        <p:txBody>
          <a:bodyPr wrap="none" rtlCol="0" anchor="t"/>
          <a:lstStyle/>
          <a:p>
            <a:pPr marL="0" indent="0" algn="ctr">
              <a:lnSpc>
                <a:spcPts val="3233"/>
              </a:lnSpc>
              <a:buNone/>
            </a:pPr>
            <a:r>
              <a:rPr lang="en-US" sz="2586" dirty="0">
                <a:solidFill>
                  <a:srgbClr val="EBCCBB"/>
                </a:solidFill>
                <a:latin typeface="Gelasio" pitchFamily="34" charset="0"/>
                <a:ea typeface="Gelasio" pitchFamily="34" charset="-122"/>
                <a:cs typeface="Gelasio" pitchFamily="34" charset="-120"/>
              </a:rPr>
              <a:t>1</a:t>
            </a:r>
            <a:endParaRPr lang="en-US" sz="2586" dirty="0"/>
          </a:p>
        </p:txBody>
      </p:sp>
      <p:sp>
        <p:nvSpPr>
          <p:cNvPr id="8" name="Text 5"/>
          <p:cNvSpPr/>
          <p:nvPr/>
        </p:nvSpPr>
        <p:spPr>
          <a:xfrm>
            <a:off x="1532453" y="1861423"/>
            <a:ext cx="3954780" cy="342067"/>
          </a:xfrm>
          <a:prstGeom prst="rect">
            <a:avLst/>
          </a:prstGeom>
          <a:noFill/>
          <a:ln/>
        </p:spPr>
        <p:txBody>
          <a:bodyPr wrap="none" rtlCol="0" anchor="t"/>
          <a:lstStyle/>
          <a:p>
            <a:pPr marL="0" indent="0">
              <a:lnSpc>
                <a:spcPts val="2694"/>
              </a:lnSpc>
              <a:buNone/>
            </a:pPr>
            <a:r>
              <a:rPr lang="en-US" sz="2155" dirty="0">
                <a:solidFill>
                  <a:srgbClr val="EBCCBB"/>
                </a:solidFill>
                <a:latin typeface="Gelasio" pitchFamily="34" charset="0"/>
                <a:ea typeface="Gelasio" pitchFamily="34" charset="-122"/>
                <a:cs typeface="Gelasio" pitchFamily="34" charset="-120"/>
              </a:rPr>
              <a:t>Fine-Tuning for Optimal Results</a:t>
            </a:r>
            <a:endParaRPr lang="en-US" sz="2155" dirty="0"/>
          </a:p>
        </p:txBody>
      </p:sp>
      <p:sp>
        <p:nvSpPr>
          <p:cNvPr id="9" name="Text 6"/>
          <p:cNvSpPr/>
          <p:nvPr/>
        </p:nvSpPr>
        <p:spPr>
          <a:xfrm>
            <a:off x="1532453" y="2422327"/>
            <a:ext cx="8619292" cy="1050846"/>
          </a:xfrm>
          <a:prstGeom prst="rect">
            <a:avLst/>
          </a:prstGeom>
          <a:noFill/>
          <a:ln/>
        </p:spPr>
        <p:txBody>
          <a:bodyPr wrap="square" rtlCol="0" anchor="t"/>
          <a:lstStyle/>
          <a:p>
            <a:pPr marL="0" indent="0">
              <a:lnSpc>
                <a:spcPts val="2758"/>
              </a:lnSpc>
              <a:buNone/>
            </a:pPr>
            <a:r>
              <a:rPr lang="en-US" sz="1724" dirty="0">
                <a:solidFill>
                  <a:srgbClr val="C9C2C0"/>
                </a:solidFill>
                <a:latin typeface="Gelasio" pitchFamily="34" charset="0"/>
                <a:ea typeface="Gelasio" pitchFamily="34" charset="-122"/>
                <a:cs typeface="Gelasio" pitchFamily="34" charset="-120"/>
              </a:rPr>
              <a:t>While our approach shows promise, feature-based transformations like super-resolution require tuning and balancing to achieve optimal results. Continual refinement and improvement are necessary to enhance the quality of lunar navigation.</a:t>
            </a:r>
            <a:endParaRPr lang="en-US" sz="1724" dirty="0"/>
          </a:p>
        </p:txBody>
      </p:sp>
      <p:sp>
        <p:nvSpPr>
          <p:cNvPr id="10" name="Shape 7"/>
          <p:cNvSpPr/>
          <p:nvPr/>
        </p:nvSpPr>
        <p:spPr>
          <a:xfrm>
            <a:off x="821055" y="3862983"/>
            <a:ext cx="492562" cy="492562"/>
          </a:xfrm>
          <a:prstGeom prst="roundRect">
            <a:avLst>
              <a:gd name="adj" fmla="val 26672"/>
            </a:avLst>
          </a:prstGeom>
          <a:solidFill>
            <a:srgbClr val="393636"/>
          </a:solidFill>
          <a:ln/>
        </p:spPr>
      </p:sp>
      <p:sp>
        <p:nvSpPr>
          <p:cNvPr id="11" name="Text 8"/>
          <p:cNvSpPr/>
          <p:nvPr/>
        </p:nvSpPr>
        <p:spPr>
          <a:xfrm>
            <a:off x="975836" y="3904059"/>
            <a:ext cx="182880" cy="410408"/>
          </a:xfrm>
          <a:prstGeom prst="rect">
            <a:avLst/>
          </a:prstGeom>
          <a:noFill/>
          <a:ln/>
        </p:spPr>
        <p:txBody>
          <a:bodyPr wrap="none" rtlCol="0" anchor="t"/>
          <a:lstStyle/>
          <a:p>
            <a:pPr marL="0" indent="0" algn="ctr">
              <a:lnSpc>
                <a:spcPts val="3233"/>
              </a:lnSpc>
              <a:buNone/>
            </a:pPr>
            <a:r>
              <a:rPr lang="en-US" sz="2586" dirty="0">
                <a:solidFill>
                  <a:srgbClr val="EBCCBB"/>
                </a:solidFill>
                <a:latin typeface="Gelasio" pitchFamily="34" charset="0"/>
                <a:ea typeface="Gelasio" pitchFamily="34" charset="-122"/>
                <a:cs typeface="Gelasio" pitchFamily="34" charset="-120"/>
              </a:rPr>
              <a:t>2</a:t>
            </a:r>
            <a:endParaRPr lang="en-US" sz="2586" dirty="0"/>
          </a:p>
        </p:txBody>
      </p:sp>
      <p:sp>
        <p:nvSpPr>
          <p:cNvPr id="12" name="Text 9"/>
          <p:cNvSpPr/>
          <p:nvPr/>
        </p:nvSpPr>
        <p:spPr>
          <a:xfrm>
            <a:off x="1532453" y="3938230"/>
            <a:ext cx="4831080" cy="342067"/>
          </a:xfrm>
          <a:prstGeom prst="rect">
            <a:avLst/>
          </a:prstGeom>
          <a:noFill/>
          <a:ln/>
        </p:spPr>
        <p:txBody>
          <a:bodyPr wrap="none" rtlCol="0" anchor="t"/>
          <a:lstStyle/>
          <a:p>
            <a:pPr marL="0" indent="0">
              <a:lnSpc>
                <a:spcPts val="2694"/>
              </a:lnSpc>
              <a:buNone/>
            </a:pPr>
            <a:r>
              <a:rPr lang="en-US" sz="2155" dirty="0">
                <a:solidFill>
                  <a:srgbClr val="EBCCBB"/>
                </a:solidFill>
                <a:latin typeface="Gelasio" pitchFamily="34" charset="0"/>
                <a:ea typeface="Gelasio" pitchFamily="34" charset="-122"/>
                <a:cs typeface="Gelasio" pitchFamily="34" charset="-120"/>
              </a:rPr>
              <a:t>Dealing with Lunar Lighting Conditions</a:t>
            </a:r>
            <a:endParaRPr lang="en-US" sz="2155" dirty="0"/>
          </a:p>
        </p:txBody>
      </p:sp>
      <p:sp>
        <p:nvSpPr>
          <p:cNvPr id="13" name="Text 10"/>
          <p:cNvSpPr/>
          <p:nvPr/>
        </p:nvSpPr>
        <p:spPr>
          <a:xfrm>
            <a:off x="1532453" y="4499134"/>
            <a:ext cx="8619292" cy="1050846"/>
          </a:xfrm>
          <a:prstGeom prst="rect">
            <a:avLst/>
          </a:prstGeom>
          <a:noFill/>
          <a:ln/>
        </p:spPr>
        <p:txBody>
          <a:bodyPr wrap="square" rtlCol="0" anchor="t"/>
          <a:lstStyle/>
          <a:p>
            <a:pPr marL="0" indent="0">
              <a:lnSpc>
                <a:spcPts val="2758"/>
              </a:lnSpc>
              <a:buNone/>
            </a:pPr>
            <a:r>
              <a:rPr lang="en-US" sz="1724" dirty="0">
                <a:solidFill>
                  <a:srgbClr val="C9C2C0"/>
                </a:solidFill>
                <a:latin typeface="Gelasio" pitchFamily="34" charset="0"/>
                <a:ea typeface="Gelasio" pitchFamily="34" charset="-122"/>
                <a:cs typeface="Gelasio" pitchFamily="34" charset="-120"/>
              </a:rPr>
              <a:t>Lunar lighting conditions pose challenges for image analysis. Areas of permanent shadow and intense sunlight require adaptive algorithms to ensure accurate detection of lunar features.</a:t>
            </a:r>
            <a:endParaRPr lang="en-US" sz="1724" dirty="0"/>
          </a:p>
        </p:txBody>
      </p:sp>
      <p:sp>
        <p:nvSpPr>
          <p:cNvPr id="14" name="Shape 11"/>
          <p:cNvSpPr/>
          <p:nvPr/>
        </p:nvSpPr>
        <p:spPr>
          <a:xfrm>
            <a:off x="821055" y="5939790"/>
            <a:ext cx="492562" cy="492562"/>
          </a:xfrm>
          <a:prstGeom prst="roundRect">
            <a:avLst>
              <a:gd name="adj" fmla="val 26672"/>
            </a:avLst>
          </a:prstGeom>
          <a:solidFill>
            <a:srgbClr val="393636"/>
          </a:solidFill>
          <a:ln/>
        </p:spPr>
      </p:sp>
      <p:sp>
        <p:nvSpPr>
          <p:cNvPr id="15" name="Text 12"/>
          <p:cNvSpPr/>
          <p:nvPr/>
        </p:nvSpPr>
        <p:spPr>
          <a:xfrm>
            <a:off x="975836" y="5980867"/>
            <a:ext cx="182880" cy="410408"/>
          </a:xfrm>
          <a:prstGeom prst="rect">
            <a:avLst/>
          </a:prstGeom>
          <a:noFill/>
          <a:ln/>
        </p:spPr>
        <p:txBody>
          <a:bodyPr wrap="none" rtlCol="0" anchor="t"/>
          <a:lstStyle/>
          <a:p>
            <a:pPr marL="0" indent="0" algn="ctr">
              <a:lnSpc>
                <a:spcPts val="3233"/>
              </a:lnSpc>
              <a:buNone/>
            </a:pPr>
            <a:r>
              <a:rPr lang="en-US" sz="2586" dirty="0">
                <a:solidFill>
                  <a:srgbClr val="EBCCBB"/>
                </a:solidFill>
                <a:latin typeface="Gelasio" pitchFamily="34" charset="0"/>
                <a:ea typeface="Gelasio" pitchFamily="34" charset="-122"/>
                <a:cs typeface="Gelasio" pitchFamily="34" charset="-120"/>
              </a:rPr>
              <a:t>3</a:t>
            </a:r>
            <a:endParaRPr lang="en-US" sz="2586" dirty="0"/>
          </a:p>
        </p:txBody>
      </p:sp>
      <p:sp>
        <p:nvSpPr>
          <p:cNvPr id="16" name="Text 13"/>
          <p:cNvSpPr/>
          <p:nvPr/>
        </p:nvSpPr>
        <p:spPr>
          <a:xfrm>
            <a:off x="1532453" y="6015037"/>
            <a:ext cx="3962400" cy="342067"/>
          </a:xfrm>
          <a:prstGeom prst="rect">
            <a:avLst/>
          </a:prstGeom>
          <a:noFill/>
          <a:ln/>
        </p:spPr>
        <p:txBody>
          <a:bodyPr wrap="none" rtlCol="0" anchor="t"/>
          <a:lstStyle/>
          <a:p>
            <a:pPr marL="0" indent="0">
              <a:lnSpc>
                <a:spcPts val="2694"/>
              </a:lnSpc>
              <a:buNone/>
            </a:pPr>
            <a:r>
              <a:rPr lang="en-US" sz="2155" dirty="0">
                <a:solidFill>
                  <a:srgbClr val="EBCCBB"/>
                </a:solidFill>
                <a:latin typeface="Gelasio" pitchFamily="34" charset="0"/>
                <a:ea typeface="Gelasio" pitchFamily="34" charset="-122"/>
                <a:cs typeface="Gelasio" pitchFamily="34" charset="-120"/>
              </a:rPr>
              <a:t>Continual Research and Updates</a:t>
            </a:r>
            <a:endParaRPr lang="en-US" sz="2155" dirty="0"/>
          </a:p>
        </p:txBody>
      </p:sp>
      <p:sp>
        <p:nvSpPr>
          <p:cNvPr id="17" name="Text 14"/>
          <p:cNvSpPr/>
          <p:nvPr/>
        </p:nvSpPr>
        <p:spPr>
          <a:xfrm>
            <a:off x="1532453" y="6575941"/>
            <a:ext cx="8619292" cy="1050846"/>
          </a:xfrm>
          <a:prstGeom prst="rect">
            <a:avLst/>
          </a:prstGeom>
          <a:noFill/>
          <a:ln/>
        </p:spPr>
        <p:txBody>
          <a:bodyPr wrap="square" rtlCol="0" anchor="t"/>
          <a:lstStyle/>
          <a:p>
            <a:pPr marL="0" indent="0">
              <a:lnSpc>
                <a:spcPts val="2758"/>
              </a:lnSpc>
              <a:buNone/>
            </a:pPr>
            <a:r>
              <a:rPr lang="en-US" sz="1724" dirty="0">
                <a:solidFill>
                  <a:srgbClr val="C9C2C0"/>
                </a:solidFill>
                <a:latin typeface="Gelasio" pitchFamily="34" charset="0"/>
                <a:ea typeface="Gelasio" pitchFamily="34" charset="-122"/>
                <a:cs typeface="Gelasio" pitchFamily="34" charset="-120"/>
              </a:rPr>
              <a:t>The dynamic lunar environment requires regular updates to our navigation system. As we learn more about the moon and its terrains, we continuously refine our methods and models to ensure the safety and success of lunar missions.</a:t>
            </a:r>
            <a:endParaRPr lang="en-US" sz="172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12032"/>
            <a:ext cx="14630400" cy="8232219"/>
          </a:xfrm>
          <a:prstGeom prst="rect">
            <a:avLst/>
          </a:prstGeom>
          <a:solidFill>
            <a:srgbClr val="464342"/>
          </a:solidFill>
          <a:ln/>
        </p:spPr>
      </p:sp>
      <p:sp>
        <p:nvSpPr>
          <p:cNvPr id="4" name="Text 2"/>
          <p:cNvSpPr/>
          <p:nvPr/>
        </p:nvSpPr>
        <p:spPr>
          <a:xfrm>
            <a:off x="3360063" y="457914"/>
            <a:ext cx="7910274" cy="1040844"/>
          </a:xfrm>
          <a:prstGeom prst="rect">
            <a:avLst/>
          </a:prstGeom>
          <a:noFill/>
          <a:ln/>
        </p:spPr>
        <p:txBody>
          <a:bodyPr wrap="square" rtlCol="0" anchor="t"/>
          <a:lstStyle/>
          <a:p>
            <a:pPr marL="0" indent="0">
              <a:lnSpc>
                <a:spcPts val="4098"/>
              </a:lnSpc>
              <a:buNone/>
            </a:pPr>
            <a:r>
              <a:rPr lang="en-US" sz="3278" dirty="0">
                <a:solidFill>
                  <a:srgbClr val="EBCCBB"/>
                </a:solidFill>
                <a:latin typeface="Gelasio" pitchFamily="34" charset="0"/>
                <a:ea typeface="Gelasio" pitchFamily="34" charset="-122"/>
                <a:cs typeface="Gelasio" pitchFamily="34" charset="-120"/>
              </a:rPr>
              <a:t>Cutting-Edge Technology for Lunar Navigation</a:t>
            </a:r>
            <a:endParaRPr lang="en-US" sz="3278" dirty="0"/>
          </a:p>
        </p:txBody>
      </p:sp>
      <p:sp>
        <p:nvSpPr>
          <p:cNvPr id="5" name="Shape 3"/>
          <p:cNvSpPr/>
          <p:nvPr/>
        </p:nvSpPr>
        <p:spPr>
          <a:xfrm>
            <a:off x="3360063" y="1831777"/>
            <a:ext cx="3871913" cy="3157657"/>
          </a:xfrm>
          <a:prstGeom prst="roundRect">
            <a:avLst>
              <a:gd name="adj" fmla="val 3164"/>
            </a:avLst>
          </a:prstGeom>
          <a:solidFill>
            <a:srgbClr val="393636"/>
          </a:solidFill>
          <a:ln/>
        </p:spPr>
      </p:sp>
      <p:sp>
        <p:nvSpPr>
          <p:cNvPr id="6" name="Text 4"/>
          <p:cNvSpPr/>
          <p:nvPr/>
        </p:nvSpPr>
        <p:spPr>
          <a:xfrm>
            <a:off x="3526512" y="1998226"/>
            <a:ext cx="2804160" cy="260152"/>
          </a:xfrm>
          <a:prstGeom prst="rect">
            <a:avLst/>
          </a:prstGeom>
          <a:noFill/>
          <a:ln/>
        </p:spPr>
        <p:txBody>
          <a:bodyPr wrap="none" rtlCol="0" anchor="t"/>
          <a:lstStyle/>
          <a:p>
            <a:pPr marL="0" indent="0">
              <a:lnSpc>
                <a:spcPts val="2049"/>
              </a:lnSpc>
              <a:buNone/>
            </a:pPr>
            <a:r>
              <a:rPr lang="en-US" sz="1639" dirty="0">
                <a:solidFill>
                  <a:srgbClr val="EBCCBB"/>
                </a:solidFill>
                <a:latin typeface="Gelasio" pitchFamily="34" charset="0"/>
                <a:ea typeface="Gelasio" pitchFamily="34" charset="-122"/>
                <a:cs typeface="Gelasio" pitchFamily="34" charset="-120"/>
              </a:rPr>
              <a:t>Deep Learning Models (Keras)</a:t>
            </a:r>
            <a:endParaRPr lang="en-US" sz="1639" dirty="0"/>
          </a:p>
        </p:txBody>
      </p:sp>
      <p:sp>
        <p:nvSpPr>
          <p:cNvPr id="7" name="Text 5"/>
          <p:cNvSpPr/>
          <p:nvPr/>
        </p:nvSpPr>
        <p:spPr>
          <a:xfrm>
            <a:off x="3526512" y="2424827"/>
            <a:ext cx="3539014" cy="1332309"/>
          </a:xfrm>
          <a:prstGeom prst="rect">
            <a:avLst/>
          </a:prstGeom>
          <a:noFill/>
          <a:ln/>
        </p:spPr>
        <p:txBody>
          <a:bodyPr wrap="square" rtlCol="0" anchor="t"/>
          <a:lstStyle/>
          <a:p>
            <a:pPr marL="0" indent="0">
              <a:lnSpc>
                <a:spcPts val="2098"/>
              </a:lnSpc>
              <a:buNone/>
            </a:pPr>
            <a:r>
              <a:rPr lang="en-US" sz="1311" dirty="0">
                <a:solidFill>
                  <a:srgbClr val="C9C2C0"/>
                </a:solidFill>
                <a:latin typeface="Gelasio" pitchFamily="34" charset="0"/>
                <a:ea typeface="Gelasio" pitchFamily="34" charset="-122"/>
                <a:cs typeface="Gelasio" pitchFamily="34" charset="-120"/>
              </a:rPr>
              <a:t>Our lunar navigation system heavily relies on deep learning models to process and analyze lunar images. These models enable us to accurately detect and classify various lunar features.</a:t>
            </a:r>
            <a:endParaRPr lang="en-US" sz="1311" dirty="0"/>
          </a:p>
        </p:txBody>
      </p:sp>
      <p:sp>
        <p:nvSpPr>
          <p:cNvPr id="8" name="Shape 6"/>
          <p:cNvSpPr/>
          <p:nvPr/>
        </p:nvSpPr>
        <p:spPr>
          <a:xfrm>
            <a:off x="7398425" y="1831777"/>
            <a:ext cx="3871913" cy="3157657"/>
          </a:xfrm>
          <a:prstGeom prst="roundRect">
            <a:avLst>
              <a:gd name="adj" fmla="val 3164"/>
            </a:avLst>
          </a:prstGeom>
          <a:solidFill>
            <a:srgbClr val="393636"/>
          </a:solidFill>
          <a:ln/>
        </p:spPr>
      </p:sp>
      <p:sp>
        <p:nvSpPr>
          <p:cNvPr id="9" name="Text 7"/>
          <p:cNvSpPr/>
          <p:nvPr/>
        </p:nvSpPr>
        <p:spPr>
          <a:xfrm>
            <a:off x="7564874" y="1998226"/>
            <a:ext cx="1665327" cy="260152"/>
          </a:xfrm>
          <a:prstGeom prst="rect">
            <a:avLst/>
          </a:prstGeom>
          <a:noFill/>
          <a:ln/>
        </p:spPr>
        <p:txBody>
          <a:bodyPr wrap="none" rtlCol="0" anchor="t"/>
          <a:lstStyle/>
          <a:p>
            <a:pPr marL="0" indent="0">
              <a:lnSpc>
                <a:spcPts val="2049"/>
              </a:lnSpc>
              <a:buNone/>
            </a:pPr>
            <a:r>
              <a:rPr lang="en-US" sz="1639" dirty="0">
                <a:solidFill>
                  <a:srgbClr val="EBCCBB"/>
                </a:solidFill>
                <a:latin typeface="Gelasio" pitchFamily="34" charset="0"/>
                <a:ea typeface="Gelasio" pitchFamily="34" charset="-122"/>
                <a:cs typeface="Gelasio" pitchFamily="34" charset="-120"/>
              </a:rPr>
              <a:t>Ellipse RCNN</a:t>
            </a:r>
            <a:endParaRPr lang="en-US" sz="1639" dirty="0"/>
          </a:p>
        </p:txBody>
      </p:sp>
      <p:sp>
        <p:nvSpPr>
          <p:cNvPr id="10" name="Text 8"/>
          <p:cNvSpPr/>
          <p:nvPr/>
        </p:nvSpPr>
        <p:spPr>
          <a:xfrm>
            <a:off x="7564874" y="2424827"/>
            <a:ext cx="3539014" cy="2398157"/>
          </a:xfrm>
          <a:prstGeom prst="rect">
            <a:avLst/>
          </a:prstGeom>
          <a:noFill/>
          <a:ln/>
        </p:spPr>
        <p:txBody>
          <a:bodyPr wrap="square" rtlCol="0" anchor="t"/>
          <a:lstStyle/>
          <a:p>
            <a:pPr marL="0" indent="0">
              <a:lnSpc>
                <a:spcPts val="2098"/>
              </a:lnSpc>
              <a:buNone/>
            </a:pPr>
            <a:r>
              <a:rPr lang="en-US" sz="1311" dirty="0">
                <a:solidFill>
                  <a:srgbClr val="C9C2C0"/>
                </a:solidFill>
                <a:latin typeface="Gelasio" pitchFamily="34" charset="0"/>
                <a:ea typeface="Gelasio" pitchFamily="34" charset="-122"/>
                <a:cs typeface="Gelasio" pitchFamily="34" charset="-120"/>
              </a:rPr>
              <a:t>Ellipse R-CNN is a specialized technology stack for object detection. It is commonly employed in applications such as crater detection. Leveraging Region-based Convolutional Neural Networks (R-CNN) principles, Ellipse R-CNN excels in accurately locating and classifying elliptical objects, making it a valuable tool for tasks requiring precise shape recognition, such as identifying craters in satellite imagery.</a:t>
            </a:r>
            <a:endParaRPr lang="en-US" sz="1311" dirty="0"/>
          </a:p>
        </p:txBody>
      </p:sp>
      <p:sp>
        <p:nvSpPr>
          <p:cNvPr id="11" name="Shape 9"/>
          <p:cNvSpPr/>
          <p:nvPr/>
        </p:nvSpPr>
        <p:spPr>
          <a:xfrm>
            <a:off x="3360063" y="5143851"/>
            <a:ext cx="3871913" cy="2821054"/>
          </a:xfrm>
          <a:prstGeom prst="roundRect">
            <a:avLst>
              <a:gd name="adj" fmla="val 3816"/>
            </a:avLst>
          </a:prstGeom>
          <a:solidFill>
            <a:srgbClr val="393636"/>
          </a:solidFill>
          <a:ln/>
        </p:spPr>
      </p:sp>
      <p:sp>
        <p:nvSpPr>
          <p:cNvPr id="12" name="Text 10"/>
          <p:cNvSpPr/>
          <p:nvPr/>
        </p:nvSpPr>
        <p:spPr>
          <a:xfrm>
            <a:off x="3526512" y="5322332"/>
            <a:ext cx="3539014" cy="520303"/>
          </a:xfrm>
          <a:prstGeom prst="rect">
            <a:avLst/>
          </a:prstGeom>
          <a:noFill/>
          <a:ln/>
        </p:spPr>
        <p:txBody>
          <a:bodyPr wrap="square" rtlCol="0" anchor="t"/>
          <a:lstStyle/>
          <a:p>
            <a:pPr marL="0" indent="0">
              <a:lnSpc>
                <a:spcPts val="2049"/>
              </a:lnSpc>
              <a:buNone/>
            </a:pPr>
            <a:r>
              <a:rPr lang="en-US" sz="1639" dirty="0">
                <a:solidFill>
                  <a:srgbClr val="EBCCBB"/>
                </a:solidFill>
                <a:latin typeface="Gelasio" pitchFamily="34" charset="0"/>
                <a:ea typeface="Gelasio" pitchFamily="34" charset="-122"/>
                <a:cs typeface="Gelasio" pitchFamily="34" charset="-120"/>
              </a:rPr>
              <a:t>Fine-Tuned Generative Models (GANs)</a:t>
            </a:r>
            <a:endParaRPr lang="en-US" sz="1639" dirty="0"/>
          </a:p>
        </p:txBody>
      </p:sp>
      <p:sp>
        <p:nvSpPr>
          <p:cNvPr id="13" name="Text 11"/>
          <p:cNvSpPr/>
          <p:nvPr/>
        </p:nvSpPr>
        <p:spPr>
          <a:xfrm>
            <a:off x="3526512" y="6009084"/>
            <a:ext cx="3539014" cy="1598771"/>
          </a:xfrm>
          <a:prstGeom prst="rect">
            <a:avLst/>
          </a:prstGeom>
          <a:noFill/>
          <a:ln/>
        </p:spPr>
        <p:txBody>
          <a:bodyPr wrap="square" rtlCol="0" anchor="t"/>
          <a:lstStyle/>
          <a:p>
            <a:pPr marL="0" indent="0">
              <a:lnSpc>
                <a:spcPts val="2098"/>
              </a:lnSpc>
              <a:buNone/>
            </a:pPr>
            <a:r>
              <a:rPr lang="en-US" sz="1311" dirty="0">
                <a:solidFill>
                  <a:srgbClr val="C9C2C0"/>
                </a:solidFill>
                <a:latin typeface="Gelasio" pitchFamily="34" charset="0"/>
                <a:ea typeface="Gelasio" pitchFamily="34" charset="-122"/>
                <a:cs typeface="Gelasio" pitchFamily="34" charset="-120"/>
              </a:rPr>
              <a:t>We employ fine-tuned generative models, such as generative adversarial networks (GANs), to enhance the resolution, sharpness of lunar images and depth estimation. These models help us extract valuable information for navigation and analysis.</a:t>
            </a:r>
            <a:endParaRPr lang="en-US" sz="1311" dirty="0"/>
          </a:p>
        </p:txBody>
      </p:sp>
      <p:sp>
        <p:nvSpPr>
          <p:cNvPr id="14" name="Shape 12"/>
          <p:cNvSpPr/>
          <p:nvPr/>
        </p:nvSpPr>
        <p:spPr>
          <a:xfrm>
            <a:off x="7398425" y="5155883"/>
            <a:ext cx="3871913" cy="2618423"/>
          </a:xfrm>
          <a:prstGeom prst="roundRect">
            <a:avLst>
              <a:gd name="adj" fmla="val 3816"/>
            </a:avLst>
          </a:prstGeom>
          <a:solidFill>
            <a:srgbClr val="393636"/>
          </a:solidFill>
          <a:ln/>
        </p:spPr>
      </p:sp>
      <p:sp>
        <p:nvSpPr>
          <p:cNvPr id="15" name="Text 13"/>
          <p:cNvSpPr/>
          <p:nvPr/>
        </p:nvSpPr>
        <p:spPr>
          <a:xfrm>
            <a:off x="7564874" y="5322332"/>
            <a:ext cx="1665327" cy="260152"/>
          </a:xfrm>
          <a:prstGeom prst="rect">
            <a:avLst/>
          </a:prstGeom>
          <a:noFill/>
          <a:ln/>
        </p:spPr>
        <p:txBody>
          <a:bodyPr wrap="none" rtlCol="0" anchor="t"/>
          <a:lstStyle/>
          <a:p>
            <a:pPr marL="0" indent="0">
              <a:lnSpc>
                <a:spcPts val="2049"/>
              </a:lnSpc>
              <a:buNone/>
            </a:pPr>
            <a:r>
              <a:rPr lang="en-US" sz="1639" dirty="0">
                <a:solidFill>
                  <a:srgbClr val="EBCCBB"/>
                </a:solidFill>
                <a:latin typeface="Gelasio" pitchFamily="34" charset="0"/>
                <a:ea typeface="Gelasio" pitchFamily="34" charset="-122"/>
                <a:cs typeface="Gelasio" pitchFamily="34" charset="-120"/>
              </a:rPr>
              <a:t>OpenCV</a:t>
            </a:r>
            <a:endParaRPr lang="en-US" sz="1639" dirty="0"/>
          </a:p>
        </p:txBody>
      </p:sp>
      <p:sp>
        <p:nvSpPr>
          <p:cNvPr id="16" name="Text 14"/>
          <p:cNvSpPr/>
          <p:nvPr/>
        </p:nvSpPr>
        <p:spPr>
          <a:xfrm>
            <a:off x="7564874" y="5748933"/>
            <a:ext cx="3539014" cy="1598771"/>
          </a:xfrm>
          <a:prstGeom prst="rect">
            <a:avLst/>
          </a:prstGeom>
          <a:noFill/>
          <a:ln/>
        </p:spPr>
        <p:txBody>
          <a:bodyPr wrap="square" rtlCol="0" anchor="t"/>
          <a:lstStyle/>
          <a:p>
            <a:pPr marL="0" indent="0">
              <a:lnSpc>
                <a:spcPts val="2098"/>
              </a:lnSpc>
              <a:buNone/>
            </a:pPr>
            <a:r>
              <a:rPr lang="en-US" sz="1311" dirty="0">
                <a:solidFill>
                  <a:srgbClr val="C9C2C0"/>
                </a:solidFill>
                <a:latin typeface="Gelasio" pitchFamily="34" charset="0"/>
                <a:ea typeface="Gelasio" pitchFamily="34" charset="-122"/>
                <a:cs typeface="Gelasio" pitchFamily="34" charset="-120"/>
              </a:rPr>
              <a:t>OpenCV is a versatile computer vision library widely used for image and video processing. It provides a seamless interface for utilizing pre-trained models, facilitating tasks such as object detection, face recognition, and image classification.</a:t>
            </a:r>
            <a:endParaRPr lang="en-US" sz="131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431375" y="566738"/>
            <a:ext cx="9767530" cy="1285161"/>
          </a:xfrm>
          <a:prstGeom prst="rect">
            <a:avLst/>
          </a:prstGeom>
          <a:noFill/>
          <a:ln/>
        </p:spPr>
        <p:txBody>
          <a:bodyPr wrap="square" rtlCol="0" anchor="t"/>
          <a:lstStyle/>
          <a:p>
            <a:pPr marL="0" indent="0">
              <a:lnSpc>
                <a:spcPts val="5060"/>
              </a:lnSpc>
              <a:buNone/>
            </a:pPr>
            <a:r>
              <a:rPr lang="en-US" sz="4048" dirty="0">
                <a:solidFill>
                  <a:srgbClr val="EBCCBB"/>
                </a:solidFill>
                <a:latin typeface="Gelasio" pitchFamily="34" charset="0"/>
                <a:ea typeface="Gelasio" pitchFamily="34" charset="-122"/>
                <a:cs typeface="Gelasio" pitchFamily="34" charset="-120"/>
              </a:rPr>
              <a:t>Cutting-Edge Technology for Lunar Navigation</a:t>
            </a:r>
            <a:endParaRPr lang="en-US" sz="4048" dirty="0"/>
          </a:p>
        </p:txBody>
      </p:sp>
      <p:sp>
        <p:nvSpPr>
          <p:cNvPr id="5" name="Shape 3"/>
          <p:cNvSpPr/>
          <p:nvPr/>
        </p:nvSpPr>
        <p:spPr>
          <a:xfrm>
            <a:off x="2431375" y="2263140"/>
            <a:ext cx="4780955" cy="5399723"/>
          </a:xfrm>
          <a:prstGeom prst="roundRect">
            <a:avLst>
              <a:gd name="adj" fmla="val 2581"/>
            </a:avLst>
          </a:prstGeom>
          <a:solidFill>
            <a:srgbClr val="393636"/>
          </a:solidFill>
          <a:ln/>
        </p:spPr>
      </p:sp>
      <p:sp>
        <p:nvSpPr>
          <p:cNvPr id="6" name="Text 4"/>
          <p:cNvSpPr/>
          <p:nvPr/>
        </p:nvSpPr>
        <p:spPr>
          <a:xfrm>
            <a:off x="2636996" y="2468761"/>
            <a:ext cx="2056328" cy="321231"/>
          </a:xfrm>
          <a:prstGeom prst="rect">
            <a:avLst/>
          </a:prstGeom>
          <a:noFill/>
          <a:ln/>
        </p:spPr>
        <p:txBody>
          <a:bodyPr wrap="none" rtlCol="0" anchor="t"/>
          <a:lstStyle/>
          <a:p>
            <a:pPr marL="0" indent="0">
              <a:lnSpc>
                <a:spcPts val="2530"/>
              </a:lnSpc>
              <a:buNone/>
            </a:pPr>
            <a:r>
              <a:rPr lang="en-US" sz="2024" dirty="0">
                <a:solidFill>
                  <a:srgbClr val="EBCCBB"/>
                </a:solidFill>
                <a:latin typeface="Gelasio" pitchFamily="34" charset="0"/>
                <a:ea typeface="Gelasio" pitchFamily="34" charset="-122"/>
                <a:cs typeface="Gelasio" pitchFamily="34" charset="-120"/>
              </a:rPr>
              <a:t>DenseNet</a:t>
            </a:r>
            <a:endParaRPr lang="en-US" sz="2024" dirty="0"/>
          </a:p>
        </p:txBody>
      </p:sp>
      <p:sp>
        <p:nvSpPr>
          <p:cNvPr id="7" name="Text 5"/>
          <p:cNvSpPr/>
          <p:nvPr/>
        </p:nvSpPr>
        <p:spPr>
          <a:xfrm>
            <a:off x="2636996" y="2995612"/>
            <a:ext cx="4369713" cy="2302788"/>
          </a:xfrm>
          <a:prstGeom prst="rect">
            <a:avLst/>
          </a:prstGeom>
          <a:noFill/>
          <a:ln/>
        </p:spPr>
        <p:txBody>
          <a:bodyPr wrap="square" rtlCol="0" anchor="t"/>
          <a:lstStyle/>
          <a:p>
            <a:pPr marL="0" indent="0">
              <a:lnSpc>
                <a:spcPts val="2591"/>
              </a:lnSpc>
              <a:buNone/>
            </a:pPr>
            <a:r>
              <a:rPr lang="en-US" sz="1619" dirty="0">
                <a:solidFill>
                  <a:srgbClr val="C9C2C0"/>
                </a:solidFill>
                <a:latin typeface="Gelasio" pitchFamily="34" charset="0"/>
                <a:ea typeface="Gelasio" pitchFamily="34" charset="-122"/>
                <a:cs typeface="Gelasio" pitchFamily="34" charset="-120"/>
              </a:rPr>
              <a:t>DenseNet, a convolutional neural network architecture, is adept at terrain classification tasks. Known for its dense connectivity pattern, where each layer receives direct input from all preceding layers, DenseNet promotes feature reuse, making it effective for capturing intricate patterns in terrain data.</a:t>
            </a:r>
            <a:endParaRPr lang="en-US" sz="1619" dirty="0"/>
          </a:p>
        </p:txBody>
      </p:sp>
      <p:sp>
        <p:nvSpPr>
          <p:cNvPr id="8" name="Text 6"/>
          <p:cNvSpPr/>
          <p:nvPr/>
        </p:nvSpPr>
        <p:spPr>
          <a:xfrm>
            <a:off x="2636996" y="5483423"/>
            <a:ext cx="4369713" cy="1973818"/>
          </a:xfrm>
          <a:prstGeom prst="rect">
            <a:avLst/>
          </a:prstGeom>
          <a:noFill/>
          <a:ln/>
        </p:spPr>
        <p:txBody>
          <a:bodyPr wrap="square" rtlCol="0" anchor="t"/>
          <a:lstStyle/>
          <a:p>
            <a:pPr marL="0" indent="0">
              <a:lnSpc>
                <a:spcPts val="2591"/>
              </a:lnSpc>
              <a:buNone/>
            </a:pPr>
            <a:r>
              <a:rPr lang="en-US" sz="1619" dirty="0">
                <a:solidFill>
                  <a:srgbClr val="C9C2C0"/>
                </a:solidFill>
                <a:latin typeface="Gelasio" pitchFamily="34" charset="0"/>
                <a:ea typeface="Gelasio" pitchFamily="34" charset="-122"/>
                <a:cs typeface="Gelasio" pitchFamily="34" charset="-120"/>
              </a:rPr>
              <a:t>Leveraging its densely connected structure, DenseNet enhances model performance in discerning diverse terrain types from satellite or aerial imagery, making it a robust choice for applications requiring accurate and detailed terrain classification.</a:t>
            </a:r>
            <a:endParaRPr lang="en-US" sz="1619" dirty="0"/>
          </a:p>
        </p:txBody>
      </p:sp>
      <p:sp>
        <p:nvSpPr>
          <p:cNvPr id="9" name="Shape 7"/>
          <p:cNvSpPr/>
          <p:nvPr/>
        </p:nvSpPr>
        <p:spPr>
          <a:xfrm>
            <a:off x="7417951" y="2263140"/>
            <a:ext cx="4780955" cy="5399723"/>
          </a:xfrm>
          <a:prstGeom prst="roundRect">
            <a:avLst>
              <a:gd name="adj" fmla="val 2581"/>
            </a:avLst>
          </a:prstGeom>
          <a:solidFill>
            <a:srgbClr val="393636"/>
          </a:solidFill>
          <a:ln/>
        </p:spPr>
      </p:sp>
      <p:sp>
        <p:nvSpPr>
          <p:cNvPr id="10" name="Text 8"/>
          <p:cNvSpPr/>
          <p:nvPr/>
        </p:nvSpPr>
        <p:spPr>
          <a:xfrm>
            <a:off x="7623572" y="2468761"/>
            <a:ext cx="2056328" cy="321231"/>
          </a:xfrm>
          <a:prstGeom prst="rect">
            <a:avLst/>
          </a:prstGeom>
          <a:noFill/>
          <a:ln/>
        </p:spPr>
        <p:txBody>
          <a:bodyPr wrap="none" rtlCol="0" anchor="t"/>
          <a:lstStyle/>
          <a:p>
            <a:pPr marL="0" indent="0">
              <a:lnSpc>
                <a:spcPts val="2530"/>
              </a:lnSpc>
              <a:buNone/>
            </a:pPr>
            <a:r>
              <a:rPr lang="en-US" sz="2024" dirty="0">
                <a:solidFill>
                  <a:srgbClr val="EBCCBB"/>
                </a:solidFill>
                <a:latin typeface="Gelasio" pitchFamily="34" charset="0"/>
                <a:ea typeface="Gelasio" pitchFamily="34" charset="-122"/>
                <a:cs typeface="Gelasio" pitchFamily="34" charset="-120"/>
              </a:rPr>
              <a:t>Python</a:t>
            </a:r>
            <a:endParaRPr lang="en-US" sz="2024" dirty="0"/>
          </a:p>
        </p:txBody>
      </p:sp>
      <p:sp>
        <p:nvSpPr>
          <p:cNvPr id="11" name="Text 9"/>
          <p:cNvSpPr/>
          <p:nvPr/>
        </p:nvSpPr>
        <p:spPr>
          <a:xfrm>
            <a:off x="7623572" y="2995612"/>
            <a:ext cx="4369713" cy="328970"/>
          </a:xfrm>
          <a:prstGeom prst="rect">
            <a:avLst/>
          </a:prstGeom>
          <a:noFill/>
          <a:ln/>
        </p:spPr>
        <p:txBody>
          <a:bodyPr wrap="none" rtlCol="0" anchor="t"/>
          <a:lstStyle/>
          <a:p>
            <a:pPr marL="0" indent="0">
              <a:lnSpc>
                <a:spcPts val="2591"/>
              </a:lnSpc>
              <a:buNone/>
            </a:pPr>
            <a:r>
              <a:rPr lang="en-US" sz="1619" dirty="0">
                <a:solidFill>
                  <a:srgbClr val="C9C2C0"/>
                </a:solidFill>
                <a:latin typeface="Gelasio" pitchFamily="34" charset="0"/>
                <a:ea typeface="Gelasio" pitchFamily="34" charset="-122"/>
                <a:cs typeface="Gelasio" pitchFamily="34" charset="-120"/>
              </a:rPr>
              <a:t>It is the foundation for the given models.</a:t>
            </a:r>
            <a:endParaRPr lang="en-US" sz="161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32577"/>
          </a:xfrm>
          <a:prstGeom prst="rect">
            <a:avLst/>
          </a:prstGeom>
          <a:solidFill>
            <a:srgbClr val="464342"/>
          </a:solidFill>
          <a:ln/>
        </p:spPr>
      </p:sp>
      <p:sp>
        <p:nvSpPr>
          <p:cNvPr id="4" name="Text 2"/>
          <p:cNvSpPr/>
          <p:nvPr/>
        </p:nvSpPr>
        <p:spPr>
          <a:xfrm>
            <a:off x="2726293" y="531257"/>
            <a:ext cx="4069080" cy="603766"/>
          </a:xfrm>
          <a:prstGeom prst="rect">
            <a:avLst/>
          </a:prstGeom>
          <a:noFill/>
          <a:ln/>
        </p:spPr>
        <p:txBody>
          <a:bodyPr wrap="none" rtlCol="0" anchor="t"/>
          <a:lstStyle/>
          <a:p>
            <a:pPr marL="0" indent="0">
              <a:lnSpc>
                <a:spcPts val="4754"/>
              </a:lnSpc>
              <a:buNone/>
            </a:pPr>
            <a:r>
              <a:rPr lang="en-US" sz="3803" dirty="0">
                <a:solidFill>
                  <a:srgbClr val="EBCCBB"/>
                </a:solidFill>
                <a:latin typeface="Gelasio" pitchFamily="34" charset="0"/>
                <a:ea typeface="Gelasio" pitchFamily="34" charset="-122"/>
                <a:cs typeface="Gelasio" pitchFamily="34" charset="-120"/>
              </a:rPr>
              <a:t>Result and analysis</a:t>
            </a:r>
            <a:endParaRPr lang="en-US" sz="3803" dirty="0"/>
          </a:p>
        </p:txBody>
      </p:sp>
      <p:sp>
        <p:nvSpPr>
          <p:cNvPr id="5" name="Text 3"/>
          <p:cNvSpPr/>
          <p:nvPr/>
        </p:nvSpPr>
        <p:spPr>
          <a:xfrm>
            <a:off x="2726293" y="1424821"/>
            <a:ext cx="3055620" cy="362188"/>
          </a:xfrm>
          <a:prstGeom prst="rect">
            <a:avLst/>
          </a:prstGeom>
          <a:noFill/>
          <a:ln/>
        </p:spPr>
        <p:txBody>
          <a:bodyPr wrap="none" rtlCol="0" anchor="t"/>
          <a:lstStyle/>
          <a:p>
            <a:pPr marL="0" indent="0">
              <a:lnSpc>
                <a:spcPts val="2853"/>
              </a:lnSpc>
              <a:buNone/>
            </a:pPr>
            <a:r>
              <a:rPr lang="en-US" sz="2282" dirty="0">
                <a:solidFill>
                  <a:srgbClr val="FCEC99"/>
                </a:solidFill>
                <a:latin typeface="Gelasio" pitchFamily="34" charset="0"/>
                <a:ea typeface="Gelasio" pitchFamily="34" charset="-122"/>
                <a:cs typeface="Gelasio" pitchFamily="34" charset="-120"/>
              </a:rPr>
              <a:t>Image Super Resolution</a:t>
            </a:r>
            <a:endParaRPr lang="en-US" sz="2282" dirty="0"/>
          </a:p>
        </p:txBody>
      </p:sp>
      <p:pic>
        <p:nvPicPr>
          <p:cNvPr id="6" name="Image 0" descr="preencoded.png"/>
          <p:cNvPicPr>
            <a:picLocks noChangeAspect="1"/>
          </p:cNvPicPr>
          <p:nvPr/>
        </p:nvPicPr>
        <p:blipFill>
          <a:blip r:embed="rId3"/>
          <a:stretch>
            <a:fillRect/>
          </a:stretch>
        </p:blipFill>
        <p:spPr>
          <a:xfrm>
            <a:off x="2726293" y="2294096"/>
            <a:ext cx="4151709" cy="4151709"/>
          </a:xfrm>
          <a:prstGeom prst="rect">
            <a:avLst/>
          </a:prstGeom>
        </p:spPr>
      </p:pic>
      <p:sp>
        <p:nvSpPr>
          <p:cNvPr id="7" name="Text 4"/>
          <p:cNvSpPr/>
          <p:nvPr/>
        </p:nvSpPr>
        <p:spPr>
          <a:xfrm>
            <a:off x="2726293" y="6663095"/>
            <a:ext cx="2318504" cy="362188"/>
          </a:xfrm>
          <a:prstGeom prst="rect">
            <a:avLst/>
          </a:prstGeom>
          <a:noFill/>
          <a:ln/>
        </p:spPr>
        <p:txBody>
          <a:bodyPr wrap="none" rtlCol="0" anchor="t"/>
          <a:lstStyle/>
          <a:p>
            <a:pPr marL="0" indent="0">
              <a:lnSpc>
                <a:spcPts val="2853"/>
              </a:lnSpc>
              <a:buNone/>
            </a:pPr>
            <a:r>
              <a:rPr lang="en-US" sz="2282" dirty="0">
                <a:solidFill>
                  <a:srgbClr val="EBCCBB"/>
                </a:solidFill>
                <a:latin typeface="Gelasio" pitchFamily="34" charset="0"/>
                <a:ea typeface="Gelasio" pitchFamily="34" charset="-122"/>
                <a:cs typeface="Gelasio" pitchFamily="34" charset="-120"/>
              </a:rPr>
              <a:t>Input</a:t>
            </a:r>
            <a:endParaRPr lang="en-US" sz="2282" dirty="0"/>
          </a:p>
        </p:txBody>
      </p:sp>
      <p:sp>
        <p:nvSpPr>
          <p:cNvPr id="8" name="Text 5"/>
          <p:cNvSpPr/>
          <p:nvPr/>
        </p:nvSpPr>
        <p:spPr>
          <a:xfrm>
            <a:off x="2726293" y="7218402"/>
            <a:ext cx="4353163" cy="309086"/>
          </a:xfrm>
          <a:prstGeom prst="rect">
            <a:avLst/>
          </a:prstGeom>
          <a:noFill/>
          <a:ln/>
        </p:spPr>
        <p:txBody>
          <a:bodyPr wrap="none" rtlCol="0" anchor="t"/>
          <a:lstStyle/>
          <a:p>
            <a:pPr marL="0" indent="0">
              <a:lnSpc>
                <a:spcPts val="2434"/>
              </a:lnSpc>
              <a:buNone/>
            </a:pPr>
            <a:endParaRPr lang="en-US" sz="1521" dirty="0"/>
          </a:p>
        </p:txBody>
      </p:sp>
      <p:pic>
        <p:nvPicPr>
          <p:cNvPr id="9" name="Image 1" descr="preencoded.png"/>
          <p:cNvPicPr>
            <a:picLocks noChangeAspect="1"/>
          </p:cNvPicPr>
          <p:nvPr/>
        </p:nvPicPr>
        <p:blipFill>
          <a:blip r:embed="rId4"/>
          <a:stretch>
            <a:fillRect/>
          </a:stretch>
        </p:blipFill>
        <p:spPr>
          <a:xfrm>
            <a:off x="7558326" y="2294096"/>
            <a:ext cx="4151709" cy="4151709"/>
          </a:xfrm>
          <a:prstGeom prst="rect">
            <a:avLst/>
          </a:prstGeom>
        </p:spPr>
      </p:pic>
      <p:sp>
        <p:nvSpPr>
          <p:cNvPr id="10" name="Text 6"/>
          <p:cNvSpPr/>
          <p:nvPr/>
        </p:nvSpPr>
        <p:spPr>
          <a:xfrm>
            <a:off x="7558326" y="6663095"/>
            <a:ext cx="2318504" cy="362188"/>
          </a:xfrm>
          <a:prstGeom prst="rect">
            <a:avLst/>
          </a:prstGeom>
          <a:noFill/>
          <a:ln/>
        </p:spPr>
        <p:txBody>
          <a:bodyPr wrap="none" rtlCol="0" anchor="t"/>
          <a:lstStyle/>
          <a:p>
            <a:pPr marL="0" indent="0">
              <a:lnSpc>
                <a:spcPts val="2853"/>
              </a:lnSpc>
              <a:buNone/>
            </a:pPr>
            <a:r>
              <a:rPr lang="en-US" sz="2282" dirty="0">
                <a:solidFill>
                  <a:srgbClr val="EBCCBB"/>
                </a:solidFill>
                <a:latin typeface="Gelasio" pitchFamily="34" charset="0"/>
                <a:ea typeface="Gelasio" pitchFamily="34" charset="-122"/>
                <a:cs typeface="Gelasio" pitchFamily="34" charset="-120"/>
              </a:rPr>
              <a:t>Output</a:t>
            </a:r>
            <a:endParaRPr lang="en-US" sz="2282" dirty="0"/>
          </a:p>
        </p:txBody>
      </p:sp>
      <p:sp>
        <p:nvSpPr>
          <p:cNvPr id="11" name="Text 7"/>
          <p:cNvSpPr/>
          <p:nvPr/>
        </p:nvSpPr>
        <p:spPr>
          <a:xfrm>
            <a:off x="7558326" y="7218402"/>
            <a:ext cx="4353163" cy="309086"/>
          </a:xfrm>
          <a:prstGeom prst="rect">
            <a:avLst/>
          </a:prstGeom>
          <a:noFill/>
          <a:ln/>
        </p:spPr>
        <p:txBody>
          <a:bodyPr wrap="none" rtlCol="0" anchor="t"/>
          <a:lstStyle/>
          <a:p>
            <a:pPr marL="0" indent="0">
              <a:lnSpc>
                <a:spcPts val="2434"/>
              </a:lnSpc>
              <a:buNone/>
            </a:pPr>
            <a:endParaRPr lang="en-US" sz="152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1059</Words>
  <Application>Microsoft Office PowerPoint</Application>
  <PresentationFormat>Custom</PresentationFormat>
  <Paragraphs>109</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Vipin Sharma</cp:lastModifiedBy>
  <cp:revision>3</cp:revision>
  <dcterms:created xsi:type="dcterms:W3CDTF">2023-11-23T10:25:24Z</dcterms:created>
  <dcterms:modified xsi:type="dcterms:W3CDTF">2023-11-24T09:23:47Z</dcterms:modified>
</cp:coreProperties>
</file>